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5"/>
  </p:notesMasterIdLst>
  <p:handoutMasterIdLst>
    <p:handoutMasterId r:id="rId6"/>
  </p:handoutMasterIdLst>
  <p:sldIdLst>
    <p:sldId id="318" r:id="rId3"/>
    <p:sldId id="384" r:id="rId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30A"/>
    <a:srgbClr val="47B256"/>
    <a:srgbClr val="2B6030"/>
    <a:srgbClr val="DD1125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8971" autoAdjust="0"/>
  </p:normalViewPr>
  <p:slideViewPr>
    <p:cSldViewPr>
      <p:cViewPr varScale="1">
        <p:scale>
          <a:sx n="114" d="100"/>
          <a:sy n="114" d="100"/>
        </p:scale>
        <p:origin x="-1308" y="-96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image" Target="../media/image7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image" Target="../media/image10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1.xml"/><Relationship Id="rId7" Type="http://schemas.openxmlformats.org/officeDocument/2006/relationships/image" Target="../media/image13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3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8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=""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=""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=""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=""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=""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=""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=""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=""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=""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822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=""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=""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836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9" Type="http://schemas.openxmlformats.org/officeDocument/2006/relationships/tags" Target="../tags/tag26.xml"/><Relationship Id="rId21" Type="http://schemas.openxmlformats.org/officeDocument/2006/relationships/tags" Target="../tags/tag8.xml"/><Relationship Id="rId34" Type="http://schemas.openxmlformats.org/officeDocument/2006/relationships/tags" Target="../tags/tag21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59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image" Target="../media/image4.emf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38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=""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=""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=""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=""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=""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=""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=""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=""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=""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=""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=""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=""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=""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=""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=""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="" xmlns:a16="http://schemas.microsoft.com/office/drawing/2014/main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049846"/>
            <a:ext cx="6567161" cy="4580318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013853"/>
            <a:ext cx="5464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Комплексное развитие сельских территорий.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Программа </a:t>
            </a:r>
            <a:r>
              <a:rPr lang="ru-RU" sz="2000" b="1" dirty="0">
                <a:solidFill>
                  <a:schemeClr val="bg1"/>
                </a:solidFill>
              </a:rPr>
              <a:t>льготного кредитования на развитие инженерной и транспортной инфраструктуры, строительство жилых зданий по льготной ставке </a:t>
            </a:r>
            <a:r>
              <a:rPr lang="ru-RU" sz="2000" b="1" dirty="0" smtClean="0">
                <a:solidFill>
                  <a:schemeClr val="bg1"/>
                </a:solidFill>
              </a:rPr>
              <a:t>(Постановление Правительства РФ № 1804)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15312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7330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93" y="18864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 txBox="1">
            <a:spLocks/>
          </p:cNvSpPr>
          <p:nvPr/>
        </p:nvSpPr>
        <p:spPr>
          <a:xfrm>
            <a:off x="6959679" y="65369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507"/>
          <p:cNvSpPr/>
          <p:nvPr/>
        </p:nvSpPr>
        <p:spPr>
          <a:xfrm>
            <a:off x="190236" y="5973736"/>
            <a:ext cx="8414616" cy="680457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рямоугольник 41"/>
          <p:cNvSpPr>
            <a:spLocks noChangeArrowheads="1"/>
          </p:cNvSpPr>
          <p:nvPr/>
        </p:nvSpPr>
        <p:spPr bwMode="auto">
          <a:xfrm>
            <a:off x="120765" y="571489"/>
            <a:ext cx="5924981" cy="54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Программа льготного кредитования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развитие инженерной и транспортной инфраструктуры, строительство жилых зданий по льготной ставке (1804)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122"/>
          <p:cNvSpPr/>
          <p:nvPr/>
        </p:nvSpPr>
        <p:spPr>
          <a:xfrm>
            <a:off x="4605592" y="3861048"/>
            <a:ext cx="4388339" cy="237626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 или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на сельских территориях (сельских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агломерациях)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Налоговый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банкротства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ликвидации,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реорганизации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0766" y="1378893"/>
            <a:ext cx="4383702" cy="4858419"/>
            <a:chOff x="235562" y="1378893"/>
            <a:chExt cx="4269763" cy="485841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5562" y="1378893"/>
              <a:ext cx="4269763" cy="953496"/>
              <a:chOff x="4583573" y="2000976"/>
              <a:chExt cx="4269763" cy="1017528"/>
            </a:xfrm>
          </p:grpSpPr>
          <p:sp>
            <p:nvSpPr>
              <p:cNvPr id="60" name="Right Arrow 11"/>
              <p:cNvSpPr/>
              <p:nvPr/>
            </p:nvSpPr>
            <p:spPr>
              <a:xfrm>
                <a:off x="4583573" y="2000976"/>
                <a:ext cx="1363930" cy="953496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Льготное кредитование АПК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Right Arrow 89"/>
              <p:cNvSpPr/>
              <p:nvPr/>
            </p:nvSpPr>
            <p:spPr>
              <a:xfrm>
                <a:off x="6033138" y="2039130"/>
                <a:ext cx="2820198" cy="979374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206"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Кредитование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ИП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или организаций,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зарегистрированных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территориях (сельских агломерациях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по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льготной ставке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65404" y="4091931"/>
              <a:ext cx="4239921" cy="347223"/>
              <a:chOff x="4397543" y="3911183"/>
              <a:chExt cx="4239921" cy="347223"/>
            </a:xfrm>
          </p:grpSpPr>
          <p:sp>
            <p:nvSpPr>
              <p:cNvPr id="61" name="Right Arrow 82"/>
              <p:cNvSpPr/>
              <p:nvPr/>
            </p:nvSpPr>
            <p:spPr>
              <a:xfrm>
                <a:off x="4397543" y="3911183"/>
                <a:ext cx="1328485" cy="347223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Ставка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Right Arrow 96"/>
              <p:cNvSpPr/>
              <p:nvPr/>
            </p:nvSpPr>
            <p:spPr>
              <a:xfrm>
                <a:off x="5817266" y="3911183"/>
                <a:ext cx="2820198" cy="347223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Не более 5% годовых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67733" y="3182223"/>
              <a:ext cx="4237592" cy="818408"/>
              <a:chOff x="4588926" y="2979769"/>
              <a:chExt cx="4237592" cy="818408"/>
            </a:xfrm>
          </p:grpSpPr>
          <p:sp>
            <p:nvSpPr>
              <p:cNvPr id="62" name="Right Arrow 95"/>
              <p:cNvSpPr/>
              <p:nvPr/>
            </p:nvSpPr>
            <p:spPr>
              <a:xfrm>
                <a:off x="4588926" y="2979769"/>
                <a:ext cx="1331759" cy="801157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Сроки кредитования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" name="Right Arrow 136"/>
              <p:cNvSpPr/>
              <p:nvPr/>
            </p:nvSpPr>
            <p:spPr>
              <a:xfrm>
                <a:off x="6006321" y="2997020"/>
                <a:ext cx="2820197" cy="801157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206"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 5 </a:t>
                </a:r>
                <a:r>
                  <a:rPr lang="ru-RU" sz="11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лет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инженерной и транспортной инфраструктуры, строительство жилых зданий </a:t>
                </a:r>
                <a:endParaRPr kumimoji="0" lang="ru-RU" sz="110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67733" y="4581127"/>
              <a:ext cx="4237592" cy="1656185"/>
              <a:chOff x="4494313" y="4484711"/>
              <a:chExt cx="4237592" cy="1174105"/>
            </a:xfrm>
          </p:grpSpPr>
          <p:sp>
            <p:nvSpPr>
              <p:cNvPr id="66" name="Right Arrow 45"/>
              <p:cNvSpPr/>
              <p:nvPr/>
            </p:nvSpPr>
            <p:spPr>
              <a:xfrm>
                <a:off x="5911707" y="4484711"/>
                <a:ext cx="2820198" cy="1174105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Перечень целевого направления кредитов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ограничен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Требуется </a:t>
                </a: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согласование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Минсельхоза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defTabSz="914206"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Требуется регулярно подтверждать отсутствие задолженности по налогам и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сборам</a:t>
                </a:r>
              </a:p>
              <a:p>
                <a:pPr marL="171450" lvl="0" indent="-171450" defTabSz="914206">
                  <a:buFontTx/>
                  <a:buChar char="-"/>
                  <a:defRPr/>
                </a:pP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Обязательство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заемщика по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созданию</a:t>
                </a:r>
              </a:p>
              <a:p>
                <a:pPr lvl="0" defTabSz="914206">
                  <a:defRPr/>
                </a:pP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 срока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кредитования новых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постоянных рабочих мест на сельской территории (сельской агломерации)</a:t>
                </a:r>
                <a:endPara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Right Arrow 46"/>
              <p:cNvSpPr/>
              <p:nvPr/>
            </p:nvSpPr>
            <p:spPr>
              <a:xfrm>
                <a:off x="4494313" y="4484711"/>
                <a:ext cx="1328485" cy="1174105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Особые условия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35562" y="2422827"/>
              <a:ext cx="4269763" cy="654190"/>
              <a:chOff x="106686" y="2054504"/>
              <a:chExt cx="4269763" cy="654190"/>
            </a:xfrm>
          </p:grpSpPr>
          <p:sp>
            <p:nvSpPr>
              <p:cNvPr id="42" name="Right Arrow 11"/>
              <p:cNvSpPr/>
              <p:nvPr/>
            </p:nvSpPr>
            <p:spPr>
              <a:xfrm>
                <a:off x="106686" y="2054506"/>
                <a:ext cx="1363929" cy="654188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Нормативные документы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ight Arrow 89"/>
              <p:cNvSpPr/>
              <p:nvPr/>
            </p:nvSpPr>
            <p:spPr>
              <a:xfrm>
                <a:off x="1556251" y="2054504"/>
                <a:ext cx="2820198" cy="654189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1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00"/>
                  </a:buClr>
                  <a:buSzPct val="150000"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Постановление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Правительства </a:t>
                </a: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№1804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от 24.12.2019г. 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93347" y="3391342"/>
            <a:ext cx="4412828" cy="3829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Требования к клиенту</a:t>
            </a:r>
            <a:endParaRPr lang="ru-RU" sz="1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6049" y="1414646"/>
            <a:ext cx="4417882" cy="3829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ПРЕИМУЩЕСТВА</a:t>
            </a:r>
            <a:endParaRPr lang="ru-RU" sz="1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122"/>
          <p:cNvSpPr/>
          <p:nvPr/>
        </p:nvSpPr>
        <p:spPr>
          <a:xfrm>
            <a:off x="4605592" y="1873517"/>
            <a:ext cx="4417882" cy="132809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Расширен перечень целевого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использования льготного финансирования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модернизация,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объектов инженерной инфраструктуры </a:t>
            </a:r>
            <a:endParaRPr lang="ru-RU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автомобильных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жилых помещений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216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Тема Office</vt:lpstr>
      <vt:lpstr>45_Firm Format - template_Blue</vt:lpstr>
      <vt:lpstr>think-cell Slide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Кротова Виолетта Андреевна</cp:lastModifiedBy>
  <cp:revision>694</cp:revision>
  <cp:lastPrinted>2020-03-04T17:21:18Z</cp:lastPrinted>
  <dcterms:created xsi:type="dcterms:W3CDTF">2016-10-06T10:10:33Z</dcterms:created>
  <dcterms:modified xsi:type="dcterms:W3CDTF">2020-09-23T14:38:50Z</dcterms:modified>
</cp:coreProperties>
</file>