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7" r:id="rId3"/>
    <p:sldMasterId id="2147483690" r:id="rId4"/>
  </p:sldMasterIdLst>
  <p:notesMasterIdLst>
    <p:notesMasterId r:id="rId16"/>
  </p:notesMasterIdLst>
  <p:handoutMasterIdLst>
    <p:handoutMasterId r:id="rId17"/>
  </p:handoutMasterIdLst>
  <p:sldIdLst>
    <p:sldId id="318" r:id="rId5"/>
    <p:sldId id="374" r:id="rId6"/>
    <p:sldId id="376" r:id="rId7"/>
    <p:sldId id="348" r:id="rId8"/>
    <p:sldId id="370" r:id="rId9"/>
    <p:sldId id="378" r:id="rId10"/>
    <p:sldId id="380" r:id="rId11"/>
    <p:sldId id="381" r:id="rId12"/>
    <p:sldId id="379" r:id="rId13"/>
    <p:sldId id="383" r:id="rId14"/>
    <p:sldId id="366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29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1791" userDrawn="1">
          <p15:clr>
            <a:srgbClr val="A4A3A4"/>
          </p15:clr>
        </p15:guide>
        <p15:guide id="4" pos="3651" userDrawn="1">
          <p15:clr>
            <a:srgbClr val="A4A3A4"/>
          </p15:clr>
        </p15:guide>
        <p15:guide id="5" orient="horz" pos="2024" userDrawn="1">
          <p15:clr>
            <a:srgbClr val="A4A3A4"/>
          </p15:clr>
        </p15:guide>
        <p15:guide id="6" orient="horz" pos="2478" userDrawn="1">
          <p15:clr>
            <a:srgbClr val="A4A3A4"/>
          </p15:clr>
        </p15:guide>
        <p15:guide id="7" orient="horz" pos="2931" userDrawn="1">
          <p15:clr>
            <a:srgbClr val="A4A3A4"/>
          </p15:clr>
        </p15:guide>
        <p15:guide id="8" orient="horz" pos="2251" userDrawn="1">
          <p15:clr>
            <a:srgbClr val="A4A3A4"/>
          </p15:clr>
        </p15:guide>
        <p15:guide id="9" pos="4059" userDrawn="1">
          <p15:clr>
            <a:srgbClr val="A4A3A4"/>
          </p15:clr>
        </p15:guide>
        <p15:guide id="10" pos="295" userDrawn="1">
          <p15:clr>
            <a:srgbClr val="A4A3A4"/>
          </p15:clr>
        </p15:guide>
        <p15:guide id="11" orient="horz" pos="4156" userDrawn="1">
          <p15:clr>
            <a:srgbClr val="A4A3A4"/>
          </p15:clr>
        </p15:guide>
        <p15:guide id="12" pos="204" userDrawn="1">
          <p15:clr>
            <a:srgbClr val="A4A3A4"/>
          </p15:clr>
        </p15:guide>
        <p15:guide id="13" pos="2699" userDrawn="1">
          <p15:clr>
            <a:srgbClr val="A4A3A4"/>
          </p15:clr>
        </p15:guide>
        <p15:guide id="14" orient="horz" pos="1207" userDrawn="1">
          <p15:clr>
            <a:srgbClr val="A4A3A4"/>
          </p15:clr>
        </p15:guide>
        <p15:guide id="15" pos="55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30A"/>
    <a:srgbClr val="47B256"/>
    <a:srgbClr val="2B6030"/>
    <a:srgbClr val="DD1125"/>
    <a:srgbClr val="F76300"/>
    <a:srgbClr val="0578BA"/>
    <a:srgbClr val="389045"/>
    <a:srgbClr val="397F40"/>
    <a:srgbClr val="40A24E"/>
    <a:srgbClr val="1F7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4" autoAdjust="0"/>
    <p:restoredTop sz="98971" autoAdjust="0"/>
  </p:normalViewPr>
  <p:slideViewPr>
    <p:cSldViewPr>
      <p:cViewPr varScale="1">
        <p:scale>
          <a:sx n="116" d="100"/>
          <a:sy n="116" d="100"/>
        </p:scale>
        <p:origin x="-1248" y="-102"/>
      </p:cViewPr>
      <p:guideLst>
        <p:guide orient="horz" pos="3929"/>
        <p:guide orient="horz" pos="2024"/>
        <p:guide orient="horz" pos="2478"/>
        <p:guide orient="horz" pos="2931"/>
        <p:guide orient="horz" pos="2251"/>
        <p:guide orient="horz" pos="4156"/>
        <p:guide orient="horz" pos="1207"/>
        <p:guide pos="2880"/>
        <p:guide pos="1791"/>
        <p:guide pos="3651"/>
        <p:guide pos="4059"/>
        <p:guide pos="295"/>
        <p:guide pos="204"/>
        <p:guide pos="2699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3252A-8DA3-47D6-89E4-2B8F2E8F1182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9905E-1A41-4B49-99DC-12DB6D5E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49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51120-15F9-48F5-A590-3E70BD6E214F}" type="datetimeFigureOut">
              <a:rPr lang="ru-RU" smtClean="0"/>
              <a:t>23.09.2020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358A2-6CA4-414D-AC47-A4352D36EE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07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41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53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83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7B7B0-3C57-4373-BD48-EA3B39072C25}" type="slidenum">
              <a:rPr lang="ru-RU" smtClean="0"/>
              <a:t>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28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7B7B0-3C57-4373-BD48-EA3B39072C25}" type="slidenum">
              <a:rPr lang="ru-RU" smtClean="0"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28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07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BB40-FA29-6444-9356-6DDD483715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07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45.xml"/><Relationship Id="rId7" Type="http://schemas.openxmlformats.org/officeDocument/2006/relationships/image" Target="../media/image10.png"/><Relationship Id="rId2" Type="http://schemas.openxmlformats.org/officeDocument/2006/relationships/tags" Target="../tags/tag4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7.xml"/><Relationship Id="rId7" Type="http://schemas.openxmlformats.org/officeDocument/2006/relationships/image" Target="../media/image11.jpeg"/><Relationship Id="rId2" Type="http://schemas.openxmlformats.org/officeDocument/2006/relationships/tags" Target="../tags/tag4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image" Target="../media/image13.jpeg"/><Relationship Id="rId2" Type="http://schemas.openxmlformats.org/officeDocument/2006/relationships/tags" Target="../tags/tag4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1.xml"/><Relationship Id="rId7" Type="http://schemas.openxmlformats.org/officeDocument/2006/relationships/image" Target="../media/image15.jpeg"/><Relationship Id="rId2" Type="http://schemas.openxmlformats.org/officeDocument/2006/relationships/tags" Target="../tags/tag5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15.jpeg"/><Relationship Id="rId2" Type="http://schemas.openxmlformats.org/officeDocument/2006/relationships/tags" Target="../tags/tag5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5.png"/><Relationship Id="rId2" Type="http://schemas.openxmlformats.org/officeDocument/2006/relationships/tags" Target="../tags/tag6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jpeg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0.bin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5.xml"/><Relationship Id="rId7" Type="http://schemas.openxmlformats.org/officeDocument/2006/relationships/image" Target="../media/image4.jpeg"/><Relationship Id="rId2" Type="http://schemas.openxmlformats.org/officeDocument/2006/relationships/tags" Target="../tags/tag6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7.xml"/><Relationship Id="rId7" Type="http://schemas.openxmlformats.org/officeDocument/2006/relationships/image" Target="../media/image4.jpeg"/><Relationship Id="rId2" Type="http://schemas.openxmlformats.org/officeDocument/2006/relationships/tags" Target="../tags/tag6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9.xml"/><Relationship Id="rId7" Type="http://schemas.openxmlformats.org/officeDocument/2006/relationships/image" Target="../media/image4.jpeg"/><Relationship Id="rId2" Type="http://schemas.openxmlformats.org/officeDocument/2006/relationships/tags" Target="../tags/tag6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1.xml"/><Relationship Id="rId7" Type="http://schemas.openxmlformats.org/officeDocument/2006/relationships/image" Target="../media/image4.jpeg"/><Relationship Id="rId2" Type="http://schemas.openxmlformats.org/officeDocument/2006/relationships/tags" Target="../tags/tag7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3.xml"/><Relationship Id="rId7" Type="http://schemas.openxmlformats.org/officeDocument/2006/relationships/image" Target="../media/image4.jpeg"/><Relationship Id="rId2" Type="http://schemas.openxmlformats.org/officeDocument/2006/relationships/tags" Target="../tags/tag7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5.xml"/><Relationship Id="rId7" Type="http://schemas.openxmlformats.org/officeDocument/2006/relationships/image" Target="../media/image4.jpeg"/><Relationship Id="rId2" Type="http://schemas.openxmlformats.org/officeDocument/2006/relationships/tags" Target="../tags/tag7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7.xml"/><Relationship Id="rId7" Type="http://schemas.openxmlformats.org/officeDocument/2006/relationships/image" Target="../media/image4.jpeg"/><Relationship Id="rId2" Type="http://schemas.openxmlformats.org/officeDocument/2006/relationships/tags" Target="../tags/tag7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9.xml"/><Relationship Id="rId7" Type="http://schemas.openxmlformats.org/officeDocument/2006/relationships/image" Target="../media/image4.jpeg"/><Relationship Id="rId2" Type="http://schemas.openxmlformats.org/officeDocument/2006/relationships/tags" Target="../tags/tag78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1.xml"/><Relationship Id="rId7" Type="http://schemas.openxmlformats.org/officeDocument/2006/relationships/image" Target="../media/image4.jpeg"/><Relationship Id="rId2" Type="http://schemas.openxmlformats.org/officeDocument/2006/relationships/tags" Target="../tags/tag8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3.xml"/><Relationship Id="rId7" Type="http://schemas.openxmlformats.org/officeDocument/2006/relationships/image" Target="../media/image4.jpeg"/><Relationship Id="rId2" Type="http://schemas.openxmlformats.org/officeDocument/2006/relationships/tags" Target="../tags/tag8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5.xml"/><Relationship Id="rId7" Type="http://schemas.openxmlformats.org/officeDocument/2006/relationships/image" Target="../media/image4.jpeg"/><Relationship Id="rId2" Type="http://schemas.openxmlformats.org/officeDocument/2006/relationships/tags" Target="../tags/tag8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7.xml"/><Relationship Id="rId7" Type="http://schemas.openxmlformats.org/officeDocument/2006/relationships/image" Target="../media/image4.jpeg"/><Relationship Id="rId2" Type="http://schemas.openxmlformats.org/officeDocument/2006/relationships/tags" Target="../tags/tag8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89.xml"/><Relationship Id="rId7" Type="http://schemas.openxmlformats.org/officeDocument/2006/relationships/image" Target="../media/image4.jpeg"/><Relationship Id="rId2" Type="http://schemas.openxmlformats.org/officeDocument/2006/relationships/tags" Target="../tags/tag88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91.xml"/><Relationship Id="rId7" Type="http://schemas.openxmlformats.org/officeDocument/2006/relationships/image" Target="../media/image4.jpeg"/><Relationship Id="rId2" Type="http://schemas.openxmlformats.org/officeDocument/2006/relationships/tags" Target="../tags/tag90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93.xml"/><Relationship Id="rId7" Type="http://schemas.openxmlformats.org/officeDocument/2006/relationships/image" Target="../media/image4.jpeg"/><Relationship Id="rId2" Type="http://schemas.openxmlformats.org/officeDocument/2006/relationships/tags" Target="../tags/tag9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95.xml"/><Relationship Id="rId7" Type="http://schemas.openxmlformats.org/officeDocument/2006/relationships/image" Target="../media/image4.jpeg"/><Relationship Id="rId2" Type="http://schemas.openxmlformats.org/officeDocument/2006/relationships/tags" Target="../tags/tag9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97.xml"/><Relationship Id="rId7" Type="http://schemas.openxmlformats.org/officeDocument/2006/relationships/image" Target="../media/image4.jpeg"/><Relationship Id="rId2" Type="http://schemas.openxmlformats.org/officeDocument/2006/relationships/tags" Target="../tags/tag9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99.xml"/><Relationship Id="rId7" Type="http://schemas.openxmlformats.org/officeDocument/2006/relationships/image" Target="../media/image4.jpeg"/><Relationship Id="rId2" Type="http://schemas.openxmlformats.org/officeDocument/2006/relationships/tags" Target="../tags/tag9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01.xml"/><Relationship Id="rId7" Type="http://schemas.openxmlformats.org/officeDocument/2006/relationships/image" Target="../media/image4.jpeg"/><Relationship Id="rId2" Type="http://schemas.openxmlformats.org/officeDocument/2006/relationships/tags" Target="../tags/tag10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03.xml"/><Relationship Id="rId7" Type="http://schemas.openxmlformats.org/officeDocument/2006/relationships/image" Target="../media/image4.jpeg"/><Relationship Id="rId2" Type="http://schemas.openxmlformats.org/officeDocument/2006/relationships/tags" Target="../tags/tag10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05.xml"/><Relationship Id="rId7" Type="http://schemas.openxmlformats.org/officeDocument/2006/relationships/image" Target="../media/image4.jpeg"/><Relationship Id="rId2" Type="http://schemas.openxmlformats.org/officeDocument/2006/relationships/tags" Target="../tags/tag104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07.xml"/><Relationship Id="rId7" Type="http://schemas.openxmlformats.org/officeDocument/2006/relationships/image" Target="../media/image4.jpeg"/><Relationship Id="rId2" Type="http://schemas.openxmlformats.org/officeDocument/2006/relationships/tags" Target="../tags/tag10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38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9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19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474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70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9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6552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461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s Stripe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72" y="-1495"/>
            <a:ext cx="9326880" cy="6998208"/>
          </a:xfrm>
          <a:prstGeom prst="rect">
            <a:avLst/>
          </a:prstGeom>
          <a:solidFill>
            <a:srgbClr val="9ACD3F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6" y="1540933"/>
            <a:ext cx="5374933" cy="1286934"/>
          </a:xfrm>
        </p:spPr>
        <p:txBody>
          <a:bodyPr anchor="ctr">
            <a:normAutofit/>
          </a:bodyPr>
          <a:lstStyle>
            <a:lvl1pPr>
              <a:defRPr sz="2400" baseline="0"/>
            </a:lvl1pPr>
          </a:lstStyle>
          <a:p>
            <a:r>
              <a:rPr lang="ru-RU" dirty="0" smtClean="0"/>
              <a:t>Закрывающий слайд презентации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4068" y="3462867"/>
            <a:ext cx="2818050" cy="2277534"/>
          </a:xfrm>
        </p:spPr>
        <p:txBody>
          <a:bodyPr anchor="b">
            <a:normAutofit/>
          </a:bodyPr>
          <a:lstStyle>
            <a:lvl1pPr marL="3175" indent="-3175">
              <a:buNone/>
              <a:defRPr sz="1000" baseline="0"/>
            </a:lvl1pPr>
          </a:lstStyle>
          <a:p>
            <a:pPr lvl="0"/>
            <a:r>
              <a:rPr lang="ru-RU" dirty="0" smtClean="0"/>
              <a:t>Текст закрывающего слайда, реквизиты, контактная информация.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82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383D4-FDD7-47F2-8C15-0454D9C496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8184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A193C-62D7-4673-BB39-AA9F76D9FA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6086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C1C5E-02E6-48B3-AA96-599B8ABEAB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1577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FCCDF-E9CE-488E-A290-F4D2A35AD2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1569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CEC73-8D07-478C-A09C-772C49D011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6239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3638A-A3E8-4F2E-AA97-1AD0815076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600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314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8536E-5477-42F2-8F4E-2CDCABD03E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4278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DCF5F-78A9-4E7F-B9DF-3A8C3A0351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5128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BBD8D-EEED-48B1-A8DE-163631A3FB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1302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A231D-77D2-41E3-B705-88998F718B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64807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BB16E-982B-4D4A-9192-4475C23C2B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0211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s Stripes 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0500"/>
            <a:ext cx="2286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/>
          <p:nvPr/>
        </p:nvSpPr>
        <p:spPr>
          <a:xfrm>
            <a:off x="0" y="190500"/>
            <a:ext cx="90488" cy="45402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34" y="381712"/>
            <a:ext cx="2977453" cy="45281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335" y="1115786"/>
            <a:ext cx="5926109" cy="3193143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829175" y="4662488"/>
            <a:ext cx="1524000" cy="2603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518C7B-188C-4221-B797-48DA5131F39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58049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vers Stripes 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138" y="-1588"/>
            <a:ext cx="9326563" cy="6997701"/>
          </a:xfrm>
          <a:prstGeom prst="rect">
            <a:avLst/>
          </a:prstGeom>
          <a:solidFill>
            <a:srgbClr val="9ACD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68" y="1540934"/>
            <a:ext cx="5374933" cy="1286935"/>
          </a:xfrm>
        </p:spPr>
        <p:txBody>
          <a:bodyPr>
            <a:normAutofit/>
          </a:bodyPr>
          <a:lstStyle>
            <a:lvl1pPr>
              <a:defRPr sz="24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4068" y="3462867"/>
            <a:ext cx="2818050" cy="2277535"/>
          </a:xfrm>
        </p:spPr>
        <p:txBody>
          <a:bodyPr anchor="b">
            <a:normAutofit/>
          </a:bodyPr>
          <a:lstStyle>
            <a:lvl1pPr marL="3175" indent="-3175">
              <a:buNone/>
              <a:defRPr sz="10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66905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MArkin-AA\Рабочий стол\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534988"/>
            <a:ext cx="32004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"/>
          <p:cNvSpPr/>
          <p:nvPr userDrawn="1"/>
        </p:nvSpPr>
        <p:spPr>
          <a:xfrm>
            <a:off x="0" y="2152650"/>
            <a:ext cx="125413" cy="3619500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4"/>
          <p:cNvSpPr/>
          <p:nvPr userDrawn="1"/>
        </p:nvSpPr>
        <p:spPr>
          <a:xfrm>
            <a:off x="0" y="534988"/>
            <a:ext cx="125413" cy="63341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440272" y="534398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499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6" y="1625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40275" y="4768201"/>
            <a:ext cx="3788829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40275" y="5240747"/>
            <a:ext cx="3788829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40271" y="6513539"/>
            <a:ext cx="635861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pic>
        <p:nvPicPr>
          <p:cNvPr id="23" name="Picture 22" descr="Pattern.png">
            <a:extLst>
              <a:ext uri="{FF2B5EF4-FFF2-40B4-BE49-F238E27FC236}">
                <a16:creationId xmlns="" xmlns:a16="http://schemas.microsoft.com/office/drawing/2014/main" id="{D7E305F5-2A09-4F0A-ADFF-3FEC17400C7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40275" y="2540000"/>
            <a:ext cx="378882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8720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cap="none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pic>
        <p:nvPicPr>
          <p:cNvPr id="25" name="Picture 24" descr="Logo.png">
            <a:extLst>
              <a:ext uri="{FF2B5EF4-FFF2-40B4-BE49-F238E27FC236}">
                <a16:creationId xmlns="" xmlns:a16="http://schemas.microsoft.com/office/drawing/2014/main" id="{70CF5DF3-4F92-4BA2-BAA9-A0A9FDF3CB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C3BC12E5-1609-45EC-970C-712EF806F362}"/>
              </a:ext>
            </a:extLst>
          </p:cNvPr>
          <p:cNvSpPr>
            <a:spLocks/>
          </p:cNvSpPr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965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6" y="1625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586325" y="5449770"/>
            <a:ext cx="7649629" cy="24622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ru-RU" sz="1600" kern="0" noProof="0" dirty="0">
                <a:latin typeface="Arial"/>
                <a:cs typeface="Arial"/>
              </a:defRPr>
            </a:lvl1pPr>
          </a:lstStyle>
          <a:p>
            <a:pPr lvl="0">
              <a:buNone/>
            </a:pPr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586326" y="5979844"/>
            <a:ext cx="378882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586325" y="6538939"/>
            <a:ext cx="76496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586325" y="4480105"/>
            <a:ext cx="7649629" cy="84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noProof="0" dirty="0"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pic>
        <p:nvPicPr>
          <p:cNvPr id="11" name="Picture 10" descr="Covers Fields.jpg">
            <a:extLst>
              <a:ext uri="{FF2B5EF4-FFF2-40B4-BE49-F238E27FC236}">
                <a16:creationId xmlns="" xmlns:a16="http://schemas.microsoft.com/office/drawing/2014/main" id="{3B63D4F5-12E2-4764-BAE5-7B9756B83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" y="0"/>
            <a:ext cx="9144001" cy="4321088"/>
          </a:xfrm>
          <a:prstGeom prst="rect">
            <a:avLst/>
          </a:prstGeom>
        </p:spPr>
      </p:pic>
      <p:pic>
        <p:nvPicPr>
          <p:cNvPr id="12" name="Picture 11" descr="Logo.png">
            <a:extLst>
              <a:ext uri="{FF2B5EF4-FFF2-40B4-BE49-F238E27FC236}">
                <a16:creationId xmlns="" xmlns:a16="http://schemas.microsoft.com/office/drawing/2014/main" id="{71C13131-592C-4A15-B685-B4CCE13C74E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3" name="dText Placeholder 11">
            <a:extLst>
              <a:ext uri="{FF2B5EF4-FFF2-40B4-BE49-F238E27FC236}">
                <a16:creationId xmlns="" xmlns:a16="http://schemas.microsoft.com/office/drawing/2014/main" id="{BC7EE43A-35C3-4165-8308-73A85B61E9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2675" y="53440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48C298A-56FF-415A-AB0C-59875D1C06E0}"/>
              </a:ext>
            </a:extLst>
          </p:cNvPr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01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508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6" y="1625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="" xmlns:a16="http://schemas.microsoft.com/office/drawing/2014/main" id="{F411730C-B794-40EE-BD9C-FC5A81F7100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4" name="Picture 13" descr="Covers Grass 01.jpg">
            <a:extLst>
              <a:ext uri="{FF2B5EF4-FFF2-40B4-BE49-F238E27FC236}">
                <a16:creationId xmlns="" xmlns:a16="http://schemas.microsoft.com/office/drawing/2014/main" id="{67C0A361-0685-4902-BE1A-163886D281E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15" name="Picture 14" descr="Logo.png">
            <a:extLst>
              <a:ext uri="{FF2B5EF4-FFF2-40B4-BE49-F238E27FC236}">
                <a16:creationId xmlns="" xmlns:a16="http://schemas.microsoft.com/office/drawing/2014/main" id="{DA86E0C5-5D54-4EB6-8D44-EF1A60860ED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="" xmlns:a16="http://schemas.microsoft.com/office/drawing/2014/main" id="{98EB2137-11EE-499F-87D9-CB63935D15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275" y="53440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5FB7C5A9-21D2-49FB-B896-2C530FC10C09}"/>
              </a:ext>
            </a:extLst>
          </p:cNvPr>
          <p:cNvSpPr/>
          <p:nvPr userDrawn="1"/>
        </p:nvSpPr>
        <p:spPr>
          <a:xfrm>
            <a:off x="0" y="1748696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BA00D15-BEA2-4216-BFA7-D94284E5DDAC}"/>
              </a:ext>
            </a:extLst>
          </p:cNvPr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15" name="Subtitle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40274" y="3492035"/>
            <a:ext cx="7649629" cy="24622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>
              <a:defRPr lang="ru-RU" sz="1600" kern="0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>
              <a:buNone/>
            </a:pPr>
            <a:r>
              <a:rPr lang="en-US" noProof="0"/>
              <a:t>Click to edit Master subtitle style</a:t>
            </a:r>
            <a:endParaRPr lang="ru-RU" noProof="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CA2E80B-A8A1-4C15-B779-ECC79C1BE3F4}"/>
              </a:ext>
            </a:extLst>
          </p:cNvPr>
          <p:cNvCxnSpPr/>
          <p:nvPr userDrawn="1"/>
        </p:nvCxnSpPr>
        <p:spPr>
          <a:xfrm>
            <a:off x="541866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40276" y="4493944"/>
            <a:ext cx="151567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40274" y="6655051"/>
            <a:ext cx="764962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/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КОНФИДЕНЦИАЛЬНАЯ ИНФОРМАЦИЯ, СОБСТВЕННОСТЬ ООО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</a:t>
            </a:r>
          </a:p>
          <a:p>
            <a:pPr marL="0" marR="0" lvl="0" indent="0" algn="l" defTabSz="8212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Любое использование этого документа без специального разрешения ООО "Мак-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Кинзи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Компания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СиАйЭс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" строго запрещено</a:t>
            </a: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40274" y="2332386"/>
            <a:ext cx="7649629" cy="84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ru-RU" sz="2400" kern="0" noProof="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1320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6F98B590-544D-4A91-8E98-4BFFCED9F4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0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6F98B590-544D-4A91-8E98-4BFFCED9F4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620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D5D437FF-B723-40F8-8940-E06968296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" name="Picture 9" descr="Covers Stripes 01.jpg">
            <a:extLst>
              <a:ext uri="{FF2B5EF4-FFF2-40B4-BE49-F238E27FC236}">
                <a16:creationId xmlns="" xmlns:a16="http://schemas.microsoft.com/office/drawing/2014/main" id="{E50D8869-875E-4164-A2E4-9EC60B9E9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"/>
          <a:stretch/>
        </p:blipFill>
        <p:spPr>
          <a:xfrm>
            <a:off x="3246" y="6444885"/>
            <a:ext cx="9140759" cy="413125"/>
          </a:xfrm>
          <a:prstGeom prst="rect">
            <a:avLst/>
          </a:prstGeom>
        </p:spPr>
      </p:pic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07343" y="534397"/>
            <a:ext cx="5564811" cy="633942"/>
          </a:xfrm>
        </p:spPr>
        <p:txBody>
          <a:bodyPr anchor="ctr">
            <a:no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10" descr="Logo.png">
            <a:extLst>
              <a:ext uri="{FF2B5EF4-FFF2-40B4-BE49-F238E27FC236}">
                <a16:creationId xmlns="" xmlns:a16="http://schemas.microsoft.com/office/drawing/2014/main" id="{2DF1D76A-F032-4502-8563-7B3CCD913A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DDC1838-7825-424C-9418-EE7C4C3C8525}"/>
              </a:ext>
            </a:extLst>
          </p:cNvPr>
          <p:cNvSpPr>
            <a:spLocks/>
          </p:cNvSpPr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28221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6F98B590-544D-4A91-8E98-4BFFCED9F4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1" y="1620"/>
          <a:ext cx="1620" cy="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5" name="think-cell Slide" r:id="rId5" imgW="473" imgH="476" progId="TCLayout.ActiveDocument.1">
                  <p:embed/>
                </p:oleObj>
              </mc:Choice>
              <mc:Fallback>
                <p:oleObj name="think-cell Slide" r:id="rId5" imgW="473" imgH="47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6F98B590-544D-4A91-8E98-4BFFCED9F4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1" y="1620"/>
                        <a:ext cx="1620" cy="1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="" xmlns:a16="http://schemas.microsoft.com/office/drawing/2014/main" id="{D5D437FF-B723-40F8-8940-E0696829619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2" y="0"/>
            <a:ext cx="161984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10" name="Picture 9" descr="Covers Stripes 01.jpg">
            <a:extLst>
              <a:ext uri="{FF2B5EF4-FFF2-40B4-BE49-F238E27FC236}">
                <a16:creationId xmlns="" xmlns:a16="http://schemas.microsoft.com/office/drawing/2014/main" id="{E50D8869-875E-4164-A2E4-9EC60B9E9C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0"/>
          <a:stretch/>
        </p:blipFill>
        <p:spPr>
          <a:xfrm>
            <a:off x="3246" y="6444885"/>
            <a:ext cx="9140759" cy="413125"/>
          </a:xfrm>
          <a:prstGeom prst="rect">
            <a:avLst/>
          </a:prstGeom>
        </p:spPr>
      </p:pic>
      <p:sp>
        <p:nvSpPr>
          <p:cNvPr id="5" name="doc id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332656"/>
            <a:ext cx="9144000" cy="115212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8542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583">
          <p15:clr>
            <a:srgbClr val="F26B43"/>
          </p15:clr>
        </p15:guide>
        <p15:guide id="4" orient="horz" pos="3990">
          <p15:clr>
            <a:srgbClr val="F26B43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492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26" y="1625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think-cell Slide" r:id="rId5" imgW="386" imgH="386" progId="TCLayout.ActiveDocument.1">
                  <p:embed/>
                </p:oleObj>
              </mc:Choice>
              <mc:Fallback>
                <p:oleObj name="think-cell Slide" r:id="rId5" imgW="386" imgH="38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3A4C10C8-1C86-4631-A642-F3E3792DB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26" y="1625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="" xmlns:a16="http://schemas.microsoft.com/office/drawing/2014/main" id="{75CE18EA-8854-45AD-BF7A-FC3B2138358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43" y="534397"/>
            <a:ext cx="5564811" cy="6339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8739041" y="6640509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6413E40-B8DF-41BC-BF35-998C4065DDF2}"/>
              </a:ext>
            </a:extLst>
          </p:cNvPr>
          <p:cNvSpPr/>
          <p:nvPr userDrawn="1"/>
        </p:nvSpPr>
        <p:spPr>
          <a:xfrm>
            <a:off x="0" y="534397"/>
            <a:ext cx="126000" cy="591047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">
            <a:extLst>
              <a:ext uri="{FF2B5EF4-FFF2-40B4-BE49-F238E27FC236}">
                <a16:creationId xmlns="" xmlns:a16="http://schemas.microsoft.com/office/drawing/2014/main" id="{DB0E77FF-6A21-41B8-AE7F-531CF2D6E89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739041" y="6595407"/>
            <a:ext cx="128240" cy="12554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C328C1-A84F-4A39-A664-DBA00541A8C6}" type="slidenum">
              <a:rPr kumimoji="0" lang="ru-RU" sz="816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48365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4059">
          <p15:clr>
            <a:srgbClr val="000000"/>
          </p15:clr>
        </p15:guide>
        <p15:guide id="2" orient="horz" pos="582">
          <p15:clr>
            <a:srgbClr val="000000"/>
          </p15:clr>
        </p15:guide>
        <p15:guide id="3" orient="horz" pos="3991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1642534"/>
            <a:ext cx="7772400" cy="1099609"/>
          </a:xfrm>
        </p:spPr>
        <p:txBody>
          <a:bodyPr anchor="b">
            <a:normAutofit/>
          </a:bodyPr>
          <a:lstStyle>
            <a:lvl1pPr algn="l">
              <a:defRPr sz="1800" b="1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 раздела презентации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270" y="2936132"/>
            <a:ext cx="7772400" cy="150018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88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6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5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2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1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Подзаголовок раздела презентации</a:t>
            </a:r>
            <a:endParaRPr lang="en-GB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9" y="534395"/>
            <a:ext cx="3200187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6" y="534408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/>
              <a:t>С нами надежно.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5051" y="2835279"/>
            <a:ext cx="8707158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0900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2827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5" y="2540000"/>
            <a:ext cx="3788829" cy="1752600"/>
          </a:xfrm>
        </p:spPr>
        <p:txBody>
          <a:bodyPr bIns="18720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5" y="53440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9609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" y="4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40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70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3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DF61C1-2457-E848-BB6B-E1DA9A549776}" type="slidenum">
              <a:rPr kumimoji="0" lang="en-US" sz="1632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8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808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/>
        </p:nvPicPr>
        <p:blipFill rotWithShape="1">
          <a:blip r:embed="rId2"/>
          <a:srcRect r="970"/>
          <a:stretch/>
        </p:blipFill>
        <p:spPr>
          <a:xfrm>
            <a:off x="1" y="0"/>
            <a:ext cx="9144000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64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706" y="534499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6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215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6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477">
                <a:solidFill>
                  <a:schemeClr val="tx1"/>
                </a:solidFill>
                <a:latin typeface="Arial"/>
                <a:cs typeface="Arial"/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/>
          </a:p>
        </p:txBody>
      </p:sp>
    </p:spTree>
    <p:extLst>
      <p:ext uri="{BB962C8B-B14F-4D97-AF65-F5344CB8AC3E}">
        <p14:creationId xmlns:p14="http://schemas.microsoft.com/office/powerpoint/2010/main" val="144930425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5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главление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9" y="159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6563" y="532580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2581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7" y="6572300"/>
            <a:ext cx="2573227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215900" y="532581"/>
            <a:ext cx="5663701" cy="633942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1477" dirty="0" smtClean="0"/>
              <a:t>Оглавление</a:t>
            </a:r>
            <a:endParaRPr lang="ru-RU" sz="1477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35275" y="1771651"/>
            <a:ext cx="7226131" cy="737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6531" indent="-316531">
              <a:spcBef>
                <a:spcPts val="0"/>
              </a:spcBef>
              <a:spcAft>
                <a:spcPts val="554"/>
              </a:spcAft>
              <a:buAutoNum type="arabicPeriod"/>
            </a:pPr>
            <a:r>
              <a:rPr lang="ru-RU" sz="1846" dirty="0" smtClean="0"/>
              <a:t>Дорожная карта реализации</a:t>
            </a:r>
            <a:r>
              <a:rPr lang="ru-RU" sz="1846" baseline="0" dirty="0" smtClean="0"/>
              <a:t> Сценария 2 «Оптимальный»</a:t>
            </a:r>
            <a:endParaRPr lang="ru-RU" sz="1846" dirty="0" smtClean="0"/>
          </a:p>
          <a:p>
            <a:pPr marL="316531" indent="-316531">
              <a:spcBef>
                <a:spcPts val="0"/>
              </a:spcBef>
              <a:spcAft>
                <a:spcPts val="554"/>
              </a:spcAft>
              <a:buAutoNum type="arabicPeriod"/>
            </a:pPr>
            <a:r>
              <a:rPr lang="ru-RU" sz="1846" dirty="0" smtClean="0"/>
              <a:t>Состав сценария 2 «Оптимальный»</a:t>
            </a:r>
          </a:p>
        </p:txBody>
      </p:sp>
    </p:spTree>
    <p:extLst>
      <p:ext uri="{BB962C8B-B14F-4D97-AF65-F5344CB8AC3E}">
        <p14:creationId xmlns:p14="http://schemas.microsoft.com/office/powerpoint/2010/main" val="2927980463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19" y="159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ВТБ"/>
          <p:cNvPicPr>
            <a:picLocks noChangeAspect="1" noChangeArrowheads="1"/>
          </p:cNvPicPr>
          <p:nvPr userDrawn="1"/>
        </p:nvPicPr>
        <p:blipFill rotWithShape="1">
          <a:blip r:embed="rId6" cstate="print"/>
          <a:srcRect b="25066"/>
          <a:stretch/>
        </p:blipFill>
        <p:spPr bwMode="auto">
          <a:xfrm>
            <a:off x="8095883" y="109172"/>
            <a:ext cx="1300703" cy="347528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 userDrawn="1"/>
        </p:nvCxnSpPr>
        <p:spPr>
          <a:xfrm>
            <a:off x="0" y="562736"/>
            <a:ext cx="9144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051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" y="159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3950267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" y="159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299474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" y="159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2342174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" y="159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237141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" y="159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960787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" y="159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221854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" y="159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468237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" y="159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389977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106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" y="159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286684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" y="159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2397388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" y="159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71528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" y="159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738" kern="0" spc="-28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738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38225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" y="159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738" kern="0" spc="-28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738" dirty="0" smtClean="0">
                <a:solidFill>
                  <a:prstClr val="black"/>
                </a:solidFill>
              </a:rPr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2771796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" y="159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469745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" y="159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1409959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7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" y="159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738206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" y="159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385072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5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" y="159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405138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53337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9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" y="159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347113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" y="159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wrap="square" anchor="b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8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6567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61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ИТ</a:t>
            </a:r>
            <a:r>
              <a:rPr lang="ru-RU" sz="738" kern="0" spc="-28" baseline="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стратегии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marR="0" indent="0" algn="r" defTabSz="84408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738" dirty="0" smtClean="0"/>
              <a:t>Отчёт «ИТ-стратегия Банка»</a:t>
            </a:r>
          </a:p>
        </p:txBody>
      </p:sp>
    </p:spTree>
    <p:extLst>
      <p:ext uri="{BB962C8B-B14F-4D97-AF65-F5344CB8AC3E}">
        <p14:creationId xmlns:p14="http://schemas.microsoft.com/office/powerpoint/2010/main" val="638686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орожная карта_Accen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9" y="159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15900" y="534397"/>
            <a:ext cx="5663701" cy="633942"/>
          </a:xfrm>
        </p:spPr>
        <p:txBody>
          <a:bodyPr wrap="square" anchor="ctr">
            <a:noAutofit/>
          </a:bodyPr>
          <a:lstStyle>
            <a:lvl1pPr>
              <a:defRPr sz="1846" baseline="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761284" y="6527824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956565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444505" y="6572252"/>
            <a:ext cx="2903362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auto">
          <a:xfrm>
            <a:off x="3906459" y="167468"/>
            <a:ext cx="5123949" cy="263465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rgbClr val="2B6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Разработка ИТ - стратегии </a:t>
            </a:r>
            <a:r>
              <a:rPr lang="ru-RU" sz="738" kern="0" spc="-28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ОАО </a:t>
            </a:r>
            <a:r>
              <a:rPr lang="ru-RU" sz="738" kern="0" spc="-28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до 2020 </a:t>
            </a:r>
            <a:r>
              <a:rPr lang="ru-RU" sz="738" kern="0" spc="-28" dirty="0" smtClean="0">
                <a:solidFill>
                  <a:srgbClr val="2B603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года</a:t>
            </a:r>
          </a:p>
          <a:p>
            <a:pPr algn="r">
              <a:defRPr/>
            </a:pPr>
            <a:r>
              <a:rPr lang="ru-RU" sz="738" dirty="0" smtClean="0">
                <a:solidFill>
                  <a:prstClr val="black"/>
                </a:solidFill>
              </a:rPr>
              <a:t>Отчёт «Дорожная карта перехода к целевому состоянию ИТ»</a:t>
            </a:r>
          </a:p>
        </p:txBody>
      </p:sp>
    </p:spTree>
    <p:extLst>
      <p:ext uri="{BB962C8B-B14F-4D97-AF65-F5344CB8AC3E}">
        <p14:creationId xmlns:p14="http://schemas.microsoft.com/office/powerpoint/2010/main" val="394437013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Т-стратегия_Accen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9" y="159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overs Stripes 0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" y="-7022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534397"/>
            <a:ext cx="5663701" cy="633942"/>
          </a:xfrm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46" baseline="0" dirty="0"/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82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6563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444507" y="6572300"/>
            <a:ext cx="2573227" cy="2308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>
              <a:defRPr/>
            </a:pP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Copyright © 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201</a:t>
            </a:r>
            <a:r>
              <a:rPr lang="ru-RU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Accenture. All </a:t>
            </a:r>
            <a:r>
              <a:rPr lang="en-US" sz="9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rights reserved.</a:t>
            </a:r>
          </a:p>
        </p:txBody>
      </p:sp>
      <p:sp>
        <p:nvSpPr>
          <p:cNvPr id="12" name="AcnRoadmap_ID_5"/>
          <p:cNvSpPr txBox="1"/>
          <p:nvPr userDrawn="1">
            <p:custDataLst>
              <p:tags r:id="rId3"/>
            </p:custDataLst>
          </p:nvPr>
        </p:nvSpPr>
        <p:spPr bwMode="gray">
          <a:xfrm>
            <a:off x="3906457" y="238713"/>
            <a:ext cx="5123949" cy="149909"/>
          </a:xfrm>
          <a:prstGeom prst="rect">
            <a:avLst/>
          </a:prstGeom>
          <a:noFill/>
        </p:spPr>
        <p:txBody>
          <a:bodyPr wrap="square" lIns="33231" tIns="0" rIns="33231" bIns="33231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738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  <a:r>
              <a:rPr lang="ru-RU" sz="738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Разработка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ИТ стратегии ОАО </a:t>
            </a:r>
            <a:r>
              <a:rPr lang="ru-RU" sz="738" kern="0" spc="-28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"Россельхозбанк" </a:t>
            </a:r>
            <a:r>
              <a:rPr lang="ru-RU" sz="738" kern="0" spc="-28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 2020 года </a:t>
            </a:r>
          </a:p>
        </p:txBody>
      </p:sp>
    </p:spTree>
    <p:extLst>
      <p:ext uri="{BB962C8B-B14F-4D97-AF65-F5344CB8AC3E}">
        <p14:creationId xmlns:p14="http://schemas.microsoft.com/office/powerpoint/2010/main" val="165592548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" y="5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452"/>
            <a:ext cx="4168434" cy="633943"/>
          </a:xfrm>
        </p:spPr>
        <p:txBody>
          <a:bodyPr anchor="ctr">
            <a:normAutofit/>
          </a:bodyPr>
          <a:lstStyle>
            <a:lvl1pPr>
              <a:defRPr sz="1477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70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76"/>
            <a:ext cx="2133600" cy="365125"/>
          </a:xfrm>
        </p:spPr>
        <p:txBody>
          <a:bodyPr/>
          <a:lstStyle>
            <a:lvl1pPr>
              <a:defRPr sz="831" b="1"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42" y="534395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4388" tIns="42195" rIns="84388" bIns="42195" rtlCol="0" anchor="ctr"/>
          <a:lstStyle/>
          <a:p>
            <a:pPr algn="ctr" defTabSz="421953"/>
            <a:endParaRPr lang="en-US" sz="1662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66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2" y="2540000"/>
            <a:ext cx="3788829" cy="1752600"/>
          </a:xfrm>
        </p:spPr>
        <p:txBody>
          <a:bodyPr bIns="18720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052" y="534396"/>
            <a:ext cx="3200187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2" y="534401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5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2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398"/>
            <a:ext cx="4168434" cy="633943"/>
          </a:xfrm>
        </p:spPr>
        <p:txBody>
          <a:bodyPr anchor="ctr">
            <a:normAutofit/>
          </a:bodyPr>
          <a:lstStyle>
            <a:lvl1pPr>
              <a:defRPr sz="1477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9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2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4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US" sz="1662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9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577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96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4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vmlDrawing" Target="../drawings/vmlDrawing1.vml"/><Relationship Id="rId18" Type="http://schemas.openxmlformats.org/officeDocument/2006/relationships/tags" Target="../tags/tag5.xml"/><Relationship Id="rId26" Type="http://schemas.openxmlformats.org/officeDocument/2006/relationships/tags" Target="../tags/tag13.xml"/><Relationship Id="rId39" Type="http://schemas.openxmlformats.org/officeDocument/2006/relationships/tags" Target="../tags/tag26.xml"/><Relationship Id="rId21" Type="http://schemas.openxmlformats.org/officeDocument/2006/relationships/tags" Target="../tags/tag8.xml"/><Relationship Id="rId34" Type="http://schemas.openxmlformats.org/officeDocument/2006/relationships/tags" Target="../tags/tag21.xml"/><Relationship Id="rId42" Type="http://schemas.openxmlformats.org/officeDocument/2006/relationships/tags" Target="../tags/tag29.xml"/><Relationship Id="rId47" Type="http://schemas.openxmlformats.org/officeDocument/2006/relationships/tags" Target="../tags/tag34.xml"/><Relationship Id="rId50" Type="http://schemas.openxmlformats.org/officeDocument/2006/relationships/tags" Target="../tags/tag37.xml"/><Relationship Id="rId55" Type="http://schemas.openxmlformats.org/officeDocument/2006/relationships/tags" Target="../tags/tag42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7" Type="http://schemas.openxmlformats.org/officeDocument/2006/relationships/tags" Target="../tags/tag4.xml"/><Relationship Id="rId25" Type="http://schemas.openxmlformats.org/officeDocument/2006/relationships/tags" Target="../tags/tag12.xml"/><Relationship Id="rId33" Type="http://schemas.openxmlformats.org/officeDocument/2006/relationships/tags" Target="../tags/tag20.xml"/><Relationship Id="rId38" Type="http://schemas.openxmlformats.org/officeDocument/2006/relationships/tags" Target="../tags/tag25.xml"/><Relationship Id="rId46" Type="http://schemas.openxmlformats.org/officeDocument/2006/relationships/tags" Target="../tags/tag33.xml"/><Relationship Id="rId59" Type="http://schemas.openxmlformats.org/officeDocument/2006/relationships/image" Target="../media/image8.png"/><Relationship Id="rId2" Type="http://schemas.openxmlformats.org/officeDocument/2006/relationships/slideLayout" Target="../slideLayouts/slideLayout29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29" Type="http://schemas.openxmlformats.org/officeDocument/2006/relationships/tags" Target="../tags/tag16.xml"/><Relationship Id="rId41" Type="http://schemas.openxmlformats.org/officeDocument/2006/relationships/tags" Target="../tags/tag28.xml"/><Relationship Id="rId54" Type="http://schemas.openxmlformats.org/officeDocument/2006/relationships/tags" Target="../tags/tag41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tags" Target="../tags/tag11.xml"/><Relationship Id="rId32" Type="http://schemas.openxmlformats.org/officeDocument/2006/relationships/tags" Target="../tags/tag19.xml"/><Relationship Id="rId37" Type="http://schemas.openxmlformats.org/officeDocument/2006/relationships/tags" Target="../tags/tag24.xml"/><Relationship Id="rId40" Type="http://schemas.openxmlformats.org/officeDocument/2006/relationships/tags" Target="../tags/tag27.xml"/><Relationship Id="rId45" Type="http://schemas.openxmlformats.org/officeDocument/2006/relationships/tags" Target="../tags/tag32.xml"/><Relationship Id="rId53" Type="http://schemas.openxmlformats.org/officeDocument/2006/relationships/tags" Target="../tags/tag40.xml"/><Relationship Id="rId58" Type="http://schemas.openxmlformats.org/officeDocument/2006/relationships/image" Target="../media/image7.emf"/><Relationship Id="rId5" Type="http://schemas.openxmlformats.org/officeDocument/2006/relationships/slideLayout" Target="../slideLayouts/slideLayout32.xml"/><Relationship Id="rId15" Type="http://schemas.openxmlformats.org/officeDocument/2006/relationships/tags" Target="../tags/tag2.xml"/><Relationship Id="rId23" Type="http://schemas.openxmlformats.org/officeDocument/2006/relationships/tags" Target="../tags/tag10.xml"/><Relationship Id="rId28" Type="http://schemas.openxmlformats.org/officeDocument/2006/relationships/tags" Target="../tags/tag15.xml"/><Relationship Id="rId36" Type="http://schemas.openxmlformats.org/officeDocument/2006/relationships/tags" Target="../tags/tag23.xml"/><Relationship Id="rId49" Type="http://schemas.openxmlformats.org/officeDocument/2006/relationships/tags" Target="../tags/tag36.xml"/><Relationship Id="rId57" Type="http://schemas.openxmlformats.org/officeDocument/2006/relationships/oleObject" Target="../embeddings/oleObject1.bin"/><Relationship Id="rId10" Type="http://schemas.openxmlformats.org/officeDocument/2006/relationships/slideLayout" Target="../slideLayouts/slideLayout37.xml"/><Relationship Id="rId19" Type="http://schemas.openxmlformats.org/officeDocument/2006/relationships/tags" Target="../tags/tag6.xml"/><Relationship Id="rId31" Type="http://schemas.openxmlformats.org/officeDocument/2006/relationships/tags" Target="../tags/tag18.xml"/><Relationship Id="rId44" Type="http://schemas.openxmlformats.org/officeDocument/2006/relationships/tags" Target="../tags/tag31.xml"/><Relationship Id="rId52" Type="http://schemas.openxmlformats.org/officeDocument/2006/relationships/tags" Target="../tags/tag39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ags" Target="../tags/tag1.xml"/><Relationship Id="rId22" Type="http://schemas.openxmlformats.org/officeDocument/2006/relationships/tags" Target="../tags/tag9.xml"/><Relationship Id="rId27" Type="http://schemas.openxmlformats.org/officeDocument/2006/relationships/tags" Target="../tags/tag14.xml"/><Relationship Id="rId30" Type="http://schemas.openxmlformats.org/officeDocument/2006/relationships/tags" Target="../tags/tag17.xml"/><Relationship Id="rId35" Type="http://schemas.openxmlformats.org/officeDocument/2006/relationships/tags" Target="../tags/tag22.xml"/><Relationship Id="rId43" Type="http://schemas.openxmlformats.org/officeDocument/2006/relationships/tags" Target="../tags/tag30.xml"/><Relationship Id="rId48" Type="http://schemas.openxmlformats.org/officeDocument/2006/relationships/tags" Target="../tags/tag35.xml"/><Relationship Id="rId56" Type="http://schemas.openxmlformats.org/officeDocument/2006/relationships/tags" Target="../tags/tag43.xml"/><Relationship Id="rId8" Type="http://schemas.openxmlformats.org/officeDocument/2006/relationships/slideLayout" Target="../slideLayouts/slideLayout35.xml"/><Relationship Id="rId51" Type="http://schemas.openxmlformats.org/officeDocument/2006/relationships/tags" Target="../tags/tag38.xml"/><Relationship Id="rId3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9" Type="http://schemas.openxmlformats.org/officeDocument/2006/relationships/image" Target="../media/image20.png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34" Type="http://schemas.openxmlformats.org/officeDocument/2006/relationships/tags" Target="../tags/tag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tags" Target="../tags/tag58.xml"/><Relationship Id="rId38" Type="http://schemas.openxmlformats.org/officeDocument/2006/relationships/image" Target="../media/image19.emf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tags" Target="../tags/tag57.xml"/><Relationship Id="rId37" Type="http://schemas.openxmlformats.org/officeDocument/2006/relationships/oleObject" Target="../embeddings/oleObject8.bin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tags" Target="../tags/tag61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tags" Target="../tags/tag56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vmlDrawing" Target="../drawings/vmlDrawing8.vml"/><Relationship Id="rId35" Type="http://schemas.openxmlformats.org/officeDocument/2006/relationships/tags" Target="../tags/tag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040B0-718C-4B70-A4FD-CEEBF1AF8B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3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9F25F14-E7E2-4BE6-8B8D-5D779FD843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334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4"/>
            </p:custDataLst>
            <p:extLst/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think-cell Slide" r:id="rId57" imgW="270" imgH="270" progId="TCLayout.ActiveDocument.1">
                  <p:embed/>
                </p:oleObj>
              </mc:Choice>
              <mc:Fallback>
                <p:oleObj name="think-cell Slide" r:id="rId5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2" y="0"/>
                        <a:ext cx="161984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5"/>
            </p:custDataLst>
          </p:nvPr>
        </p:nvSpPr>
        <p:spPr bwMode="auto">
          <a:xfrm>
            <a:off x="2" y="0"/>
            <a:ext cx="161984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207343" y="534397"/>
            <a:ext cx="5564811" cy="63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07339" y="207078"/>
            <a:ext cx="501740" cy="125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6" b="0" i="0" u="none" strike="noStrike" kern="1200" cap="all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07343" y="1213836"/>
            <a:ext cx="870988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21489" y="6051787"/>
            <a:ext cx="8794113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4775" marR="0" lvl="0" indent="-104775" algn="l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21489" y="6257496"/>
            <a:ext cx="734667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21975" marR="0" lvl="0" indent="-621975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43032" algn="l"/>
              </a:tabLst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07343" y="2753026"/>
            <a:ext cx="8709885" cy="11305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207343" y="1528804"/>
            <a:ext cx="8709885" cy="387119"/>
            <a:chOff x="915" y="791"/>
            <a:chExt cx="2686" cy="239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91"/>
              <a:ext cx="2686" cy="23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E70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Название документа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8432646" y="192942"/>
            <a:ext cx="482953" cy="153247"/>
            <a:chOff x="8267465" y="285750"/>
            <a:chExt cx="473310" cy="150196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67465" y="285750"/>
              <a:ext cx="473310" cy="1501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marL="0" marR="0" lvl="0" indent="0" algn="r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SzTx/>
                <a:buFontTx/>
                <a:buNone/>
                <a:tabLst/>
                <a:defRPr/>
              </a:pPr>
              <a:r>
                <a:rPr kumimoji="0" lang="ru-RU" sz="816" b="0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67465" y="285750"/>
              <a:ext cx="0" cy="150196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67465" y="435946"/>
              <a:ext cx="473310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doc id"/>
          <p:cNvSpPr>
            <a:spLocks noChangeArrowheads="1"/>
          </p:cNvSpPr>
          <p:nvPr/>
        </p:nvSpPr>
        <p:spPr bwMode="auto">
          <a:xfrm>
            <a:off x="8246609" y="51833"/>
            <a:ext cx="67061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marL="0" marR="0" lvl="0" indent="0" algn="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816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9" name="LegendLines" hidden="1"/>
          <p:cNvGrpSpPr/>
          <p:nvPr/>
        </p:nvGrpSpPr>
        <p:grpSpPr>
          <a:xfrm>
            <a:off x="7697289" y="2703595"/>
            <a:ext cx="1188976" cy="776933"/>
            <a:chOff x="7607284" y="279400"/>
            <a:chExt cx="1165239" cy="761466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>
              <a:off x="8169259" y="279400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>
              <a:off x="8169259" y="546100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ru-RU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8169259" y="825501"/>
              <a:ext cx="603264" cy="215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/>
        </p:nvGrpSpPr>
        <p:grpSpPr>
          <a:xfrm>
            <a:off x="8011549" y="3628502"/>
            <a:ext cx="874727" cy="1049051"/>
            <a:chOff x="5894005" y="919828"/>
            <a:chExt cx="857263" cy="1028167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6148005" y="919828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6148005" y="1189703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gray">
            <a:xfrm>
              <a:off x="6148005" y="1461166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>
              <a:off x="6148005" y="1732629"/>
              <a:ext cx="603263" cy="215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>
          <a:xfrm>
            <a:off x="7943502" y="4825525"/>
            <a:ext cx="942760" cy="1342226"/>
            <a:chOff x="5894005" y="2696542"/>
            <a:chExt cx="923940" cy="1315506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 bwMode="gray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Arc 131"/>
              <p:cNvSpPr>
                <a:spLocks noChangeAspect="1"/>
              </p:cNvSpPr>
              <p:nvPr>
                <p:custDataLst>
                  <p:tags r:id="rId49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31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32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33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34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65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214680" y="2696542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6214680" y="2974156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  <a:endParaRPr kumimoji="0" lang="ru-RU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6214680" y="3248596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6214680" y="3521448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6214680" y="3796682"/>
              <a:ext cx="603265" cy="215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Tx/>
                <a:buFontTx/>
                <a:buNone/>
                <a:tabLst/>
                <a:defRPr/>
              </a:pPr>
              <a:r>
                <a:rPr kumimoji="0" lang="ru-RU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Legend</a:t>
              </a:r>
            </a:p>
          </p:txBody>
        </p:sp>
      </p:grpSp>
      <p:sp>
        <p:nvSpPr>
          <p:cNvPr id="70" name="Oval" hidden="1">
            <a:extLst>
              <a:ext uri="{FF2B5EF4-FFF2-40B4-BE49-F238E27FC236}">
                <a16:creationId xmlns="" xmlns:a16="http://schemas.microsoft.com/office/drawing/2014/main" id="{A5B66859-B8C5-4236-957E-FF42841FD1BE}"/>
              </a:ext>
            </a:extLst>
          </p:cNvPr>
          <p:cNvSpPr txBox="1">
            <a:spLocks/>
          </p:cNvSpPr>
          <p:nvPr/>
        </p:nvSpPr>
        <p:spPr bwMode="gray">
          <a:xfrm>
            <a:off x="1985826" y="2493387"/>
            <a:ext cx="1556667" cy="1554955"/>
          </a:xfrm>
          <a:prstGeom prst="ellipse">
            <a:avLst/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</a:p>
        </p:txBody>
      </p:sp>
      <p:sp>
        <p:nvSpPr>
          <p:cNvPr id="71" name="Rectangle" hidden="1">
            <a:extLst>
              <a:ext uri="{FF2B5EF4-FFF2-40B4-BE49-F238E27FC236}">
                <a16:creationId xmlns="" xmlns:a16="http://schemas.microsoft.com/office/drawing/2014/main" id="{4AAC3372-A48A-4820-8F6F-A51D8691BD26}"/>
              </a:ext>
            </a:extLst>
          </p:cNvPr>
          <p:cNvSpPr txBox="1">
            <a:spLocks/>
          </p:cNvSpPr>
          <p:nvPr/>
        </p:nvSpPr>
        <p:spPr bwMode="gray">
          <a:xfrm>
            <a:off x="3664889" y="2493386"/>
            <a:ext cx="1556667" cy="1554955"/>
          </a:xfrm>
          <a:prstGeom prst="rect">
            <a:avLst/>
          </a:prstGeom>
          <a:solidFill>
            <a:schemeClr val="accent1"/>
          </a:solidFill>
        </p:spPr>
        <p:txBody>
          <a:bodyPr vert="horz" lIns="76200" tIns="76200" rIns="76200" bIns="7620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  <a:endParaRPr kumimoji="0" lang="en-US" sz="14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RoundedRectangle" hidden="1">
            <a:extLst>
              <a:ext uri="{FF2B5EF4-FFF2-40B4-BE49-F238E27FC236}">
                <a16:creationId xmlns="" xmlns:a16="http://schemas.microsoft.com/office/drawing/2014/main" id="{06304376-23F1-4490-9114-C60C97DE22A2}"/>
              </a:ext>
            </a:extLst>
          </p:cNvPr>
          <p:cNvSpPr txBox="1">
            <a:spLocks/>
          </p:cNvSpPr>
          <p:nvPr/>
        </p:nvSpPr>
        <p:spPr bwMode="gray">
          <a:xfrm>
            <a:off x="5394478" y="2493386"/>
            <a:ext cx="1556667" cy="1554955"/>
          </a:xfrm>
          <a:prstGeom prst="roundRect">
            <a:avLst/>
          </a:prstGeom>
          <a:solidFill>
            <a:schemeClr val="accent1"/>
          </a:solidFill>
        </p:spPr>
        <p:txBody>
          <a:bodyPr vert="horz" lIns="76200" tIns="76200" rIns="76200" bIns="7620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  <a:endParaRPr kumimoji="0" lang="en-US" sz="1428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Arrow" hidden="1">
            <a:extLst>
              <a:ext uri="{FF2B5EF4-FFF2-40B4-BE49-F238E27FC236}">
                <a16:creationId xmlns="" xmlns:a16="http://schemas.microsoft.com/office/drawing/2014/main" id="{BCD31708-CFF4-45E1-8031-671FFD56A276}"/>
              </a:ext>
            </a:extLst>
          </p:cNvPr>
          <p:cNvSpPr txBox="1">
            <a:spLocks/>
          </p:cNvSpPr>
          <p:nvPr/>
        </p:nvSpPr>
        <p:spPr bwMode="gray">
          <a:xfrm>
            <a:off x="1985826" y="5286837"/>
            <a:ext cx="1867677" cy="932973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vert="horz" lIns="72000" tIns="0" rIns="0" bIns="0" rtlCol="0" anchor="ctr">
            <a:no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428" baseline="0">
                <a:latin typeface="+mn-lt"/>
              </a:defRPr>
            </a:lvl1pPr>
            <a:lvl2pPr marL="202019" lvl="1" indent="-202019" defTabSz="913526" eaLnBrk="1" latinLnBrk="0" hangingPunct="1">
              <a:buClr>
                <a:schemeClr val="tx2"/>
              </a:buClr>
              <a:buSzPct val="110000"/>
              <a:buFont typeface="Arial" panose="020B0604020202020204" pitchFamily="34" charset="0"/>
              <a:buChar char="•"/>
              <a:defRPr sz="1428" baseline="0">
                <a:latin typeface="+mn-lt"/>
              </a:defRPr>
            </a:lvl2pPr>
            <a:lvl3pPr marL="404039" lvl="2" indent="-202019" defTabSz="913526" eaLnBrk="1" latinLnBrk="0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  <a:defRPr sz="1428" baseline="0">
                <a:latin typeface="+mn-lt"/>
              </a:defRPr>
            </a:lvl3pPr>
            <a:lvl4pPr marL="606058" lvl="3" indent="-202019" defTabSz="9135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–"/>
              <a:defRPr sz="1428" baseline="0">
                <a:latin typeface="+mn-lt"/>
              </a:defRPr>
            </a:lvl4pPr>
            <a:lvl5pPr marL="808078" lvl="4" indent="-202019" defTabSz="913526" eaLnBrk="1" latinLnBrk="0" hangingPunct="1">
              <a:buClr>
                <a:schemeClr val="tx2"/>
              </a:buClr>
              <a:buSzPct val="90000"/>
              <a:buFont typeface="Arial" panose="020B0604020202020204" pitchFamily="34" charset="0"/>
              <a:buChar char="♦"/>
              <a:defRPr sz="1428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r>
              <a: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Text</a:t>
            </a:r>
          </a:p>
        </p:txBody>
      </p:sp>
      <p:sp>
        <p:nvSpPr>
          <p:cNvPr id="74" name="DirArrow" hidden="1">
            <a:extLst>
              <a:ext uri="{FF2B5EF4-FFF2-40B4-BE49-F238E27FC236}">
                <a16:creationId xmlns="" xmlns:a16="http://schemas.microsoft.com/office/drawing/2014/main" id="{6026344B-A03D-4688-A421-335E01CB795F}"/>
              </a:ext>
            </a:extLst>
          </p:cNvPr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 rot="5400000">
            <a:off x="5667087" y="3894863"/>
            <a:ext cx="3153449" cy="35049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73462" tIns="73462" rIns="73462" bIns="73462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Bracket" hidden="1">
            <a:extLst>
              <a:ext uri="{FF2B5EF4-FFF2-40B4-BE49-F238E27FC236}">
                <a16:creationId xmlns="" xmlns:a16="http://schemas.microsoft.com/office/drawing/2014/main" id="{91B484D6-7466-4B36-93B1-31B47A6138BD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 bwMode="gray">
          <a:xfrm>
            <a:off x="6080457" y="4300603"/>
            <a:ext cx="194381" cy="1684537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5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6" name="Moon" hidden="1">
            <a:extLst>
              <a:ext uri="{FF2B5EF4-FFF2-40B4-BE49-F238E27FC236}">
                <a16:creationId xmlns="" xmlns:a16="http://schemas.microsoft.com/office/drawing/2014/main" id="{D49398DB-D67F-4A62-A452-18B19078B85C}"/>
              </a:ext>
            </a:extLst>
          </p:cNvPr>
          <p:cNvGrpSpPr/>
          <p:nvPr>
            <p:custDataLst>
              <p:tags r:id="rId18"/>
            </p:custDataLst>
          </p:nvPr>
        </p:nvGrpSpPr>
        <p:grpSpPr bwMode="gray">
          <a:xfrm>
            <a:off x="6519452" y="4300603"/>
            <a:ext cx="259242" cy="259159"/>
            <a:chOff x="762000" y="1270000"/>
            <a:chExt cx="254000" cy="254000"/>
          </a:xfrm>
        </p:grpSpPr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FCA376AA-846D-4317-A012-ADFE98A1847D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="" xmlns:a16="http://schemas.microsoft.com/office/drawing/2014/main" id="{3EEEB8C2-76F9-45D4-A2B2-27B7D250B964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9" name="SingleChevron" hidden="1">
            <a:extLst>
              <a:ext uri="{FF2B5EF4-FFF2-40B4-BE49-F238E27FC236}">
                <a16:creationId xmlns="" xmlns:a16="http://schemas.microsoft.com/office/drawing/2014/main" id="{128E73BA-1EBA-430C-88A0-35028544977C}"/>
              </a:ext>
            </a:extLst>
          </p:cNvPr>
          <p:cNvSpPr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4033150" y="5460001"/>
            <a:ext cx="357430" cy="816936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rot="0" spcFirstLastPara="0" vertOverflow="overflow" horzOverflow="overflow" vert="horz" wrap="square" lIns="73462" tIns="73462" rIns="73462" bIns="7346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E702A"/>
              </a:buClr>
              <a:buSzPct val="100000"/>
              <a:buFontTx/>
              <a:buNone/>
              <a:tabLst/>
              <a:defRPr/>
            </a:pPr>
            <a:endParaRPr kumimoji="0" lang="ru-RU" sz="1665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0" name="DoubleChevron" hidden="1">
            <a:extLst>
              <a:ext uri="{FF2B5EF4-FFF2-40B4-BE49-F238E27FC236}">
                <a16:creationId xmlns="" xmlns:a16="http://schemas.microsoft.com/office/drawing/2014/main" id="{0895B480-2B5E-4F2C-8EAF-E65010EF54C5}"/>
              </a:ext>
            </a:extLst>
          </p:cNvPr>
          <p:cNvGrpSpPr>
            <a:grpSpLocks noChangeAspect="1"/>
          </p:cNvGrpSpPr>
          <p:nvPr>
            <p:custDataLst>
              <p:tags r:id="rId20"/>
            </p:custDataLst>
          </p:nvPr>
        </p:nvGrpSpPr>
        <p:grpSpPr>
          <a:xfrm>
            <a:off x="4542838" y="5460001"/>
            <a:ext cx="543760" cy="816936"/>
            <a:chOff x="1270000" y="1270000"/>
            <a:chExt cx="2409032" cy="3619500"/>
          </a:xfrm>
        </p:grpSpPr>
        <p:sp>
          <p:nvSpPr>
            <p:cNvPr id="81" name="Chevron1">
              <a:extLst>
                <a:ext uri="{FF2B5EF4-FFF2-40B4-BE49-F238E27FC236}">
                  <a16:creationId xmlns="" xmlns:a16="http://schemas.microsoft.com/office/drawing/2014/main" id="{8127E98D-BA45-442F-A3A7-1AD9BD784E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Chevron2">
              <a:extLst>
                <a:ext uri="{FF2B5EF4-FFF2-40B4-BE49-F238E27FC236}">
                  <a16:creationId xmlns="" xmlns:a16="http://schemas.microsoft.com/office/drawing/2014/main" id="{29E53F46-7B6C-497F-B9C6-EEE3D351E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3" name="DoubleChevron2" hidden="1">
            <a:extLst>
              <a:ext uri="{FF2B5EF4-FFF2-40B4-BE49-F238E27FC236}">
                <a16:creationId xmlns="" xmlns:a16="http://schemas.microsoft.com/office/drawing/2014/main" id="{14374A13-E484-4DAA-8C78-650B0DAAE795}"/>
              </a:ext>
            </a:extLst>
          </p:cNvPr>
          <p:cNvGrpSpPr>
            <a:grpSpLocks noChangeAspect="1"/>
          </p:cNvGrpSpPr>
          <p:nvPr>
            <p:custDataLst>
              <p:tags r:id="rId21"/>
            </p:custDataLst>
          </p:nvPr>
        </p:nvGrpSpPr>
        <p:grpSpPr>
          <a:xfrm>
            <a:off x="5238856" y="5460001"/>
            <a:ext cx="666308" cy="816936"/>
            <a:chOff x="1270000" y="1270000"/>
            <a:chExt cx="2951957" cy="3619500"/>
          </a:xfrm>
        </p:grpSpPr>
        <p:sp>
          <p:nvSpPr>
            <p:cNvPr id="84" name="Chevron1">
              <a:extLst>
                <a:ext uri="{FF2B5EF4-FFF2-40B4-BE49-F238E27FC236}">
                  <a16:creationId xmlns="" xmlns:a16="http://schemas.microsoft.com/office/drawing/2014/main" id="{59304809-7EEF-463B-BD04-3614B0859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Chevron2">
              <a:extLst>
                <a:ext uri="{FF2B5EF4-FFF2-40B4-BE49-F238E27FC236}">
                  <a16:creationId xmlns="" xmlns:a16="http://schemas.microsoft.com/office/drawing/2014/main" id="{50E01209-7B7E-4A42-B968-9D49F2212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2126457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endParaRPr kumimoji="0" lang="ru-RU" sz="1665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6" name="Flow" hidden="1">
            <a:extLst>
              <a:ext uri="{FF2B5EF4-FFF2-40B4-BE49-F238E27FC236}">
                <a16:creationId xmlns="" xmlns:a16="http://schemas.microsoft.com/office/drawing/2014/main" id="{743D461F-071D-4C30-B23A-AE700C43BE97}"/>
              </a:ext>
            </a:extLst>
          </p:cNvPr>
          <p:cNvGrpSpPr>
            <a:grpSpLocks/>
          </p:cNvGrpSpPr>
          <p:nvPr>
            <p:custDataLst>
              <p:tags r:id="rId22"/>
            </p:custDataLst>
          </p:nvPr>
        </p:nvGrpSpPr>
        <p:grpSpPr bwMode="gray">
          <a:xfrm>
            <a:off x="1988068" y="4300603"/>
            <a:ext cx="1867677" cy="932973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87" name="Freeform 78">
              <a:extLst>
                <a:ext uri="{FF2B5EF4-FFF2-40B4-BE49-F238E27FC236}">
                  <a16:creationId xmlns="" xmlns:a16="http://schemas.microsoft.com/office/drawing/2014/main" id="{56B90358-91E7-4F7A-8E67-A3838D0D7B1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7345FE59-7E1E-4D60-A7E9-0170F89C6159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</a:p>
          </p:txBody>
        </p:sp>
      </p:grpSp>
      <p:grpSp>
        <p:nvGrpSpPr>
          <p:cNvPr id="89" name="SplitFlow" hidden="1">
            <a:extLst>
              <a:ext uri="{FF2B5EF4-FFF2-40B4-BE49-F238E27FC236}">
                <a16:creationId xmlns="" xmlns:a16="http://schemas.microsoft.com/office/drawing/2014/main" id="{372A61CB-91D8-4152-9504-873FB3B2ECAC}"/>
              </a:ext>
            </a:extLst>
          </p:cNvPr>
          <p:cNvGrpSpPr/>
          <p:nvPr>
            <p:custDataLst>
              <p:tags r:id="rId23"/>
            </p:custDataLst>
          </p:nvPr>
        </p:nvGrpSpPr>
        <p:grpSpPr bwMode="gray">
          <a:xfrm>
            <a:off x="4034258" y="4300603"/>
            <a:ext cx="1866542" cy="932973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90" name="Freeform 81">
              <a:extLst>
                <a:ext uri="{FF2B5EF4-FFF2-40B4-BE49-F238E27FC236}">
                  <a16:creationId xmlns="" xmlns:a16="http://schemas.microsoft.com/office/drawing/2014/main" id="{66E1C004-2490-400A-AECC-C481FEEBCBE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="" xmlns:a16="http://schemas.microsoft.com/office/drawing/2014/main" id="{4E9D728F-AF5A-4401-AE28-6019A508482E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</a:p>
          </p:txBody>
        </p:sp>
        <p:sp>
          <p:nvSpPr>
            <p:cNvPr id="92" name="Freeform 83">
              <a:extLst>
                <a:ext uri="{FF2B5EF4-FFF2-40B4-BE49-F238E27FC236}">
                  <a16:creationId xmlns="" xmlns:a16="http://schemas.microsoft.com/office/drawing/2014/main" id="{6D183288-53DE-4755-9E56-EE52B7612403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32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252FE84C-CAD5-45AF-9BFB-C94D9E5BDC39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  <a:extLst/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428" baseline="0">
                  <a:latin typeface="+mn-lt"/>
                </a:defRPr>
              </a:lvl1pPr>
              <a:lvl2pPr marL="202019" lvl="1" indent="-202019" defTabSz="913526" eaLnBrk="1" latinLnBrk="0" hangingPunct="1">
                <a:buClr>
                  <a:schemeClr val="tx2"/>
                </a:buClr>
                <a:buSzPct val="110000"/>
                <a:buFont typeface="Arial" panose="020B0604020202020204" pitchFamily="34" charset="0"/>
                <a:buChar char="•"/>
                <a:defRPr sz="1428" baseline="0">
                  <a:latin typeface="+mn-lt"/>
                </a:defRPr>
              </a:lvl2pPr>
              <a:lvl3pPr marL="404039" lvl="2" indent="-202019" defTabSz="913526" eaLnBrk="1" latinLnBrk="0" hangingPunct="1">
                <a:buClr>
                  <a:schemeClr val="tx2"/>
                </a:buClr>
                <a:buSzPct val="100000"/>
                <a:buFont typeface="Wingdings" panose="05000000000000000000" pitchFamily="2" charset="2"/>
                <a:buChar char="§"/>
                <a:defRPr sz="1428" baseline="0">
                  <a:latin typeface="+mn-lt"/>
                </a:defRPr>
              </a:lvl3pPr>
              <a:lvl4pPr marL="606058" lvl="3" indent="-202019" defTabSz="913526" eaLnBrk="1" latinLnBrk="0" hangingPunct="1">
                <a:buClr>
                  <a:schemeClr val="tx2"/>
                </a:buClr>
                <a:buSzPct val="100000"/>
                <a:buFont typeface="Arial" panose="020B0604020202020204" pitchFamily="34" charset="0"/>
                <a:buChar char="–"/>
                <a:defRPr sz="1428" baseline="0">
                  <a:latin typeface="+mn-lt"/>
                </a:defRPr>
              </a:lvl4pPr>
              <a:lvl5pPr marL="808078" lvl="4" indent="-202019" defTabSz="913526" eaLnBrk="1" latinLnBrk="0" hangingPunct="1">
                <a:buClr>
                  <a:schemeClr val="tx2"/>
                </a:buClr>
                <a:buSzPct val="90000"/>
                <a:buFont typeface="Arial" panose="020B0604020202020204" pitchFamily="34" charset="0"/>
                <a:buChar char="♦"/>
                <a:defRPr sz="1428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E702A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428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Text</a:t>
              </a:r>
              <a:endParaRPr kumimoji="0" lang="en-US" sz="142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96" name="Picture 95" descr="Logo.png">
            <a:extLst>
              <a:ext uri="{FF2B5EF4-FFF2-40B4-BE49-F238E27FC236}">
                <a16:creationId xmlns="" xmlns:a16="http://schemas.microsoft.com/office/drawing/2014/main" id="{2A12DA99-A00D-4EE2-B4EA-C3DEF23DFE52}"/>
              </a:ext>
            </a:extLst>
          </p:cNvPr>
          <p:cNvPicPr>
            <a:picLocks/>
          </p:cNvPicPr>
          <p:nvPr/>
        </p:nvPicPr>
        <p:blipFill rotWithShape="1">
          <a:blip r:embed="rId5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6518" y="534397"/>
            <a:ext cx="3187487" cy="633942"/>
          </a:xfrm>
          <a:prstGeom prst="rect">
            <a:avLst/>
          </a:prstGeom>
        </p:spPr>
      </p:pic>
      <p:sp>
        <p:nvSpPr>
          <p:cNvPr id="99" name="Rectangle 98">
            <a:extLst>
              <a:ext uri="{FF2B5EF4-FFF2-40B4-BE49-F238E27FC236}">
                <a16:creationId xmlns="" xmlns:a16="http://schemas.microsoft.com/office/drawing/2014/main" id="{E5F03421-F063-43E9-B7C3-8070DCD8E05D}"/>
              </a:ext>
            </a:extLst>
          </p:cNvPr>
          <p:cNvSpPr>
            <a:spLocks/>
          </p:cNvSpPr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32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23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6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28" baseline="0">
          <a:solidFill>
            <a:schemeClr val="tx1"/>
          </a:solidFill>
          <a:latin typeface="+mn-lt"/>
          <a:ea typeface="+mn-ea"/>
          <a:cs typeface="+mn-cs"/>
        </a:defRPr>
      </a:lvl1pPr>
      <a:lvl2pPr marL="202019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10000"/>
        <a:buFont typeface="Arial" panose="020B0604020202020204" pitchFamily="34" charset="0"/>
        <a:buChar char="•"/>
        <a:defRPr sz="1428" baseline="0">
          <a:solidFill>
            <a:schemeClr val="tx1"/>
          </a:solidFill>
          <a:latin typeface="+mn-lt"/>
        </a:defRPr>
      </a:lvl2pPr>
      <a:lvl3pPr marL="404039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Wingdings" panose="05000000000000000000" pitchFamily="2" charset="2"/>
        <a:buChar char="§"/>
        <a:defRPr sz="1428" baseline="0">
          <a:solidFill>
            <a:schemeClr val="tx1"/>
          </a:solidFill>
          <a:latin typeface="+mn-lt"/>
        </a:defRPr>
      </a:lvl3pPr>
      <a:lvl4pPr marL="606058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–"/>
        <a:defRPr sz="1428" baseline="0">
          <a:solidFill>
            <a:schemeClr val="tx1"/>
          </a:solidFill>
          <a:latin typeface="+mn-lt"/>
        </a:defRPr>
      </a:lvl4pPr>
      <a:lvl5pPr marL="808078" indent="-202019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90000"/>
        <a:buFont typeface="Arial" panose="020B0604020202020204" pitchFamily="34" charset="0"/>
        <a:buChar char="♦"/>
        <a:defRPr sz="1428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67" y="338998"/>
            <a:ext cx="4168434" cy="545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300" y="1274554"/>
            <a:ext cx="8268320" cy="499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1808" y="64389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38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584" y="643892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38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37E6A53-12D0-4565-8FD2-2E3BCBAC06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637917" y="338998"/>
            <a:ext cx="2244317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38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Название презентации (задается в настройках footer)</a:t>
            </a:r>
            <a:endParaRPr lang="en-US" dirty="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31"/>
            </p:custDataLst>
            <p:extLst/>
          </p:nvPr>
        </p:nvGraphicFramePr>
        <p:xfrm>
          <a:off x="1619" y="159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think-cell Slide" r:id="rId37" imgW="270" imgH="270" progId="TCLayout.ActiveDocument.1">
                  <p:embed/>
                </p:oleObj>
              </mc:Choice>
              <mc:Fallback>
                <p:oleObj name="think-cell Slide" r:id="rId37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1619" y="1593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C Banner"/>
          <p:cNvSpPr>
            <a:spLocks noChangeArrowheads="1"/>
          </p:cNvSpPr>
          <p:nvPr userDrawn="1"/>
        </p:nvSpPr>
        <p:spPr bwMode="gray">
          <a:xfrm>
            <a:off x="0" y="0"/>
            <a:ext cx="9144000" cy="58420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662" dirty="0"/>
          </a:p>
        </p:txBody>
      </p:sp>
      <p:sp>
        <p:nvSpPr>
          <p:cNvPr id="10" name="AcnSubjectTitle_ID_9" hidden="1"/>
          <p:cNvSpPr txBox="1"/>
          <p:nvPr userDrawn="1">
            <p:custDataLst>
              <p:tags r:id="rId32"/>
            </p:custDataLst>
          </p:nvPr>
        </p:nvSpPr>
        <p:spPr bwMode="gray">
          <a:xfrm>
            <a:off x="179389" y="646114"/>
            <a:ext cx="8780462" cy="1988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92" b="1" dirty="0"/>
              <a:t>Subject Title</a:t>
            </a:r>
          </a:p>
        </p:txBody>
      </p:sp>
      <p:sp>
        <p:nvSpPr>
          <p:cNvPr id="11" name="AcnRoadmap_ID_12" hidden="1"/>
          <p:cNvSpPr txBox="1"/>
          <p:nvPr userDrawn="1">
            <p:custDataLst>
              <p:tags r:id="rId33"/>
            </p:custDataLst>
          </p:nvPr>
        </p:nvSpPr>
        <p:spPr bwMode="gray">
          <a:xfrm>
            <a:off x="0" y="4"/>
            <a:ext cx="7683500" cy="164207"/>
          </a:xfrm>
          <a:prstGeom prst="rect">
            <a:avLst/>
          </a:prstGeom>
          <a:noFill/>
        </p:spPr>
        <p:txBody>
          <a:bodyPr lIns="33231" tIns="0" rIns="33231" bIns="33231">
            <a:spAutoFit/>
          </a:bodyPr>
          <a:lstStyle/>
          <a:p>
            <a:pPr>
              <a:defRPr/>
            </a:pPr>
            <a:r>
              <a:rPr lang="en-US" sz="831" i="1" dirty="0">
                <a:solidFill>
                  <a:srgbClr val="FFFFFF"/>
                </a:solidFill>
              </a:rPr>
              <a:t>Roadmap</a:t>
            </a:r>
          </a:p>
        </p:txBody>
      </p:sp>
      <p:sp>
        <p:nvSpPr>
          <p:cNvPr id="13" name="AcnStamp_ID_10" hidden="1"/>
          <p:cNvSpPr/>
          <p:nvPr userDrawn="1">
            <p:custDataLst>
              <p:tags r:id="rId34"/>
            </p:custDataLst>
          </p:nvPr>
        </p:nvSpPr>
        <p:spPr bwMode="gray">
          <a:xfrm>
            <a:off x="8959850" y="754062"/>
            <a:ext cx="0" cy="0"/>
          </a:xfrm>
          <a:prstGeom prst="leftRightArrow">
            <a:avLst>
              <a:gd name="adj1" fmla="val 0"/>
              <a:gd name="adj2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3446" rIns="0" bIns="23446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92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MASTER STAMP</a:t>
            </a:r>
          </a:p>
        </p:txBody>
      </p:sp>
      <p:cxnSp>
        <p:nvCxnSpPr>
          <p:cNvPr id="14" name="AcnStpConnector_ID_13" hidden="1"/>
          <p:cNvCxnSpPr>
            <a:stCxn id="10" idx="2"/>
            <a:endCxn id="10" idx="0"/>
          </p:cNvCxnSpPr>
          <p:nvPr userDrawn="1">
            <p:custDataLst>
              <p:tags r:id="rId35"/>
            </p:custDataLst>
          </p:nvPr>
        </p:nvCxnSpPr>
        <p:spPr bwMode="gray">
          <a:xfrm rot="5400000" flipH="1" flipV="1">
            <a:off x="8959850" y="754063"/>
            <a:ext cx="158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AcnStpConnector_ID_14" hidden="1"/>
          <p:cNvCxnSpPr>
            <a:stCxn id="10" idx="4"/>
            <a:endCxn id="10" idx="6"/>
          </p:cNvCxnSpPr>
          <p:nvPr userDrawn="1">
            <p:custDataLst>
              <p:tags r:id="rId36"/>
            </p:custDataLst>
          </p:nvPr>
        </p:nvCxnSpPr>
        <p:spPr bwMode="gray">
          <a:xfrm rot="5400000">
            <a:off x="8959850" y="754063"/>
            <a:ext cx="158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1994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</p:sldLayoutIdLst>
  <p:hf hdr="0" ftr="0" dt="0"/>
  <p:txStyles>
    <p:titleStyle>
      <a:lvl1pPr algn="l" defTabSz="422041" rtl="0" eaLnBrk="1" latinLnBrk="0" hangingPunct="1">
        <a:spcBef>
          <a:spcPct val="0"/>
        </a:spcBef>
        <a:buNone/>
        <a:defRPr sz="1477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67058" indent="-150939" algn="l" defTabSz="422041" rtl="0" eaLnBrk="1" latinLnBrk="0" hangingPunct="1">
        <a:spcBef>
          <a:spcPct val="20000"/>
        </a:spcBef>
        <a:buSzPct val="100000"/>
        <a:buFontTx/>
        <a:buBlip>
          <a:blip r:embed="rId39"/>
        </a:buBlip>
        <a:defRPr sz="1108" kern="1200">
          <a:solidFill>
            <a:schemeClr val="tx1"/>
          </a:solidFill>
          <a:latin typeface="Arial"/>
          <a:ea typeface="+mn-ea"/>
          <a:cs typeface="Arial"/>
        </a:defRPr>
      </a:lvl1pPr>
      <a:lvl2pPr marL="332651" indent="-165593" algn="l" defTabSz="331185" rtl="0" eaLnBrk="1" latinLnBrk="0" hangingPunct="1">
        <a:spcBef>
          <a:spcPct val="20000"/>
        </a:spcBef>
        <a:buClr>
          <a:srgbClr val="266234"/>
        </a:buClr>
        <a:buSzPct val="140000"/>
        <a:buFont typeface="Arial"/>
        <a:buChar char="•"/>
        <a:defRPr sz="1108" kern="1200">
          <a:solidFill>
            <a:schemeClr val="tx1"/>
          </a:solidFill>
          <a:latin typeface="Arial"/>
          <a:ea typeface="+mn-ea"/>
          <a:cs typeface="Arial"/>
        </a:defRPr>
      </a:lvl2pPr>
      <a:lvl3pPr marL="495312" indent="-145077" algn="l" defTabSz="422041" rtl="0" eaLnBrk="1" latinLnBrk="0" hangingPunct="1">
        <a:spcBef>
          <a:spcPct val="20000"/>
        </a:spcBef>
        <a:buClr>
          <a:srgbClr val="266234"/>
        </a:buClr>
        <a:buSzPct val="120000"/>
        <a:buFont typeface="Wingdings" charset="2"/>
        <a:buChar char="§"/>
        <a:defRPr sz="1108" kern="1200">
          <a:solidFill>
            <a:schemeClr val="tx1"/>
          </a:solidFill>
          <a:latin typeface="Arial"/>
          <a:ea typeface="+mn-ea"/>
          <a:cs typeface="Arial"/>
        </a:defRPr>
      </a:lvl3pPr>
      <a:lvl4pPr marL="660905" indent="-161196" algn="l" defTabSz="422041" rtl="0" eaLnBrk="1" latinLnBrk="0" hangingPunct="1">
        <a:spcBef>
          <a:spcPct val="20000"/>
        </a:spcBef>
        <a:buClr>
          <a:srgbClr val="266234"/>
        </a:buClr>
        <a:buFont typeface="Arial"/>
        <a:buChar char="–"/>
        <a:defRPr sz="1108" kern="1200">
          <a:solidFill>
            <a:schemeClr val="tx1"/>
          </a:solidFill>
          <a:latin typeface="Arial"/>
          <a:ea typeface="+mn-ea"/>
          <a:cs typeface="Arial"/>
        </a:defRPr>
      </a:lvl4pPr>
      <a:lvl5pPr marL="827963" indent="-162662" algn="l" defTabSz="422041" rtl="0" eaLnBrk="1" latinLnBrk="0" hangingPunct="1">
        <a:spcBef>
          <a:spcPct val="20000"/>
        </a:spcBef>
        <a:buClr>
          <a:srgbClr val="266234"/>
        </a:buClr>
        <a:buSzPct val="50000"/>
        <a:buFont typeface="Wingdings" charset="2"/>
        <a:buChar char="u"/>
        <a:defRPr sz="1108" kern="1200">
          <a:solidFill>
            <a:schemeClr val="tx1"/>
          </a:solidFill>
          <a:latin typeface="Arial"/>
          <a:ea typeface="+mn-ea"/>
          <a:cs typeface="Arial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" r="2931" b="17243"/>
          <a:stretch/>
        </p:blipFill>
        <p:spPr>
          <a:xfrm>
            <a:off x="-1534886" y="-24383"/>
            <a:ext cx="12475351" cy="70537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84882" y="1049846"/>
            <a:ext cx="6567161" cy="4580318"/>
          </a:xfrm>
          <a:prstGeom prst="rect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2013853"/>
            <a:ext cx="54642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Синхронизация мер государственной поддержки сельхозтоваропроизводителей и программ Банка. </a:t>
            </a:r>
            <a:r>
              <a:rPr lang="ru-RU" sz="2000" b="1" dirty="0" smtClean="0">
                <a:solidFill>
                  <a:schemeClr val="bg1"/>
                </a:solidFill>
              </a:rPr>
              <a:t>                                      Возможности </a:t>
            </a:r>
            <a:r>
              <a:rPr lang="ru-RU" sz="2000" b="1" dirty="0">
                <a:solidFill>
                  <a:schemeClr val="bg1"/>
                </a:solidFill>
              </a:rPr>
              <a:t>получения сельхозтоваропроизводителями льготного финансирования по программам Правительства Российской </a:t>
            </a:r>
            <a:r>
              <a:rPr lang="ru-RU" sz="2000" b="1" dirty="0" smtClean="0">
                <a:solidFill>
                  <a:schemeClr val="bg1"/>
                </a:solidFill>
              </a:rPr>
              <a:t>Федерации.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84882" y="1531266"/>
            <a:ext cx="49184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84882" y="4733048"/>
            <a:ext cx="49184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F:\RMB\УПРАВЛЕНИЕ РАЗВИТИЯ МБ\1. ЛИЧНЫЕ ПАПКИ\Ефимова\Презентации ДММБ\Шаблоны_логотип\логотип_фирменная_плашк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493" y="188640"/>
            <a:ext cx="24511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2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67648" y="285097"/>
            <a:ext cx="592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ranklin Gothic Book" panose="020B0503020102020204" pitchFamily="34" charset="0"/>
              </a:rPr>
              <a:t>Специализированная поддержка фермерства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10</a:t>
            </a:fld>
            <a:endParaRPr lang="en-US" sz="1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79512" y="1949599"/>
            <a:ext cx="4608512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448124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7" y="1442333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22649" y="2100093"/>
            <a:ext cx="289556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Россельхозбанк активно участвует в создании и реализации инструментов содействия развитию фермерства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652120" y="2591112"/>
            <a:ext cx="331236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/>
              <a:t>Поддержка создания </a:t>
            </a:r>
            <a:r>
              <a:rPr lang="ru-RU" sz="1200" dirty="0" smtClean="0"/>
              <a:t>и развития </a:t>
            </a:r>
            <a:r>
              <a:rPr lang="ru-RU" sz="1200" dirty="0" smtClean="0"/>
              <a:t>сельскохозяйственных </a:t>
            </a:r>
            <a:r>
              <a:rPr lang="ru-RU" sz="1200" dirty="0"/>
              <a:t>производственных и потребительских кооперативов</a:t>
            </a:r>
            <a:endParaRPr lang="ru-RU" sz="12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696708" y="3595073"/>
            <a:ext cx="4108322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Кредитование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действующих СПоК </a:t>
            </a:r>
          </a:p>
          <a:p>
            <a:pPr marL="0" lvl="1" defTabSz="871888">
              <a:spcBef>
                <a:spcPts val="600"/>
              </a:spcBef>
              <a:buClr>
                <a:srgbClr val="000000"/>
              </a:buClr>
              <a:buSzPct val="125000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Пополнение оборотных средств</a:t>
            </a:r>
          </a:p>
          <a:p>
            <a:pPr marL="171450" lvl="1" indent="-171450" defTabSz="871888">
              <a:spcBef>
                <a:spcPts val="600"/>
              </a:spcBef>
              <a:buClr>
                <a:srgbClr val="000000"/>
              </a:buClr>
              <a:buSzPct val="125000"/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техники, оборудования, земельных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участков под их залог</a:t>
            </a:r>
          </a:p>
          <a:p>
            <a:pPr marL="171450" lvl="1" indent="-171450" defTabSz="871888">
              <a:spcBef>
                <a:spcPts val="600"/>
              </a:spcBef>
              <a:buClr>
                <a:srgbClr val="000000"/>
              </a:buClr>
              <a:buSzPct val="125000"/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Индивидуальный график погашения</a:t>
            </a:r>
          </a:p>
          <a:p>
            <a:pPr marL="171450" lvl="1" indent="-171450" defTabSz="871888">
              <a:spcBef>
                <a:spcPts val="600"/>
              </a:spcBef>
              <a:buClr>
                <a:srgbClr val="000000"/>
              </a:buClr>
              <a:buSzPct val="125000"/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использования Гранта в качестве собственного участия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 defTabSz="871888">
              <a:spcBef>
                <a:spcPts val="6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Кредитование вновь созданных СПоК (срок деятельности до 12 месяцев):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71888">
              <a:spcBef>
                <a:spcPts val="600"/>
              </a:spcBef>
              <a:buClr>
                <a:srgbClr val="000000"/>
              </a:buClr>
              <a:buSzPct val="125000"/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Проектное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финансирование на строительство объектов и оборотные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</a:p>
          <a:p>
            <a:pPr marL="171450" lvl="1" indent="-171450" defTabSz="871888">
              <a:spcBef>
                <a:spcPts val="600"/>
              </a:spcBef>
              <a:buClr>
                <a:srgbClr val="000000"/>
              </a:buClr>
              <a:buSzPct val="125000"/>
              <a:buFontTx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кредитования до 8 лет с льготным периодом по погашению основного долга до 2 лет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65530" y="3087802"/>
            <a:ext cx="4286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Кредитование СПК и СПоК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оборотные и инвестиционные цели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596190" y="3879572"/>
            <a:ext cx="817227" cy="475253"/>
            <a:chOff x="633703" y="4595227"/>
            <a:chExt cx="817227" cy="475253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64" name="Овал 63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5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66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7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8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0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1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2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3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62" name="Прямоугольник 61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596189" y="4629576"/>
            <a:ext cx="817227" cy="475253"/>
            <a:chOff x="-792725" y="4047737"/>
            <a:chExt cx="817227" cy="475253"/>
          </a:xfrm>
        </p:grpSpPr>
        <p:sp>
          <p:nvSpPr>
            <p:cNvPr id="75" name="Овал 74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сумма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570030" y="6156401"/>
            <a:ext cx="817227" cy="475253"/>
            <a:chOff x="-795017" y="2692105"/>
            <a:chExt cx="817227" cy="475253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91" name="Овал 90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обеспечение</a:t>
                </a:r>
                <a:endParaRPr lang="ru-RU" sz="5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0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85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6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7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8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9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0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93" name="Группа 92"/>
          <p:cNvGrpSpPr/>
          <p:nvPr/>
        </p:nvGrpSpPr>
        <p:grpSpPr>
          <a:xfrm>
            <a:off x="601996" y="5490167"/>
            <a:ext cx="817227" cy="475253"/>
            <a:chOff x="2273440" y="5295480"/>
            <a:chExt cx="817227" cy="475253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111" name="Овал 110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срок</a:t>
                </a:r>
                <a:endParaRPr lang="ru-RU" sz="8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0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108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3" name="Прямоугольник 112"/>
          <p:cNvSpPr/>
          <p:nvPr/>
        </p:nvSpPr>
        <p:spPr>
          <a:xfrm>
            <a:off x="1343723" y="3884542"/>
            <a:ext cx="3348049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defTabSz="91420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Действующий </a:t>
            </a: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МАЛЫЙ </a:t>
            </a: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И МИКРОБИЗНЕС </a:t>
            </a: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АПК</a:t>
            </a:r>
          </a:p>
          <a:p>
            <a:pPr marL="171450" indent="-171450" defTabSz="91420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Вновь созданный кооператив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  <a:p>
            <a:pPr marL="171450" indent="-171450" defTabSz="914206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343722" y="4629576"/>
            <a:ext cx="3080395" cy="599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defTabSz="914206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ДО </a:t>
            </a: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50 </a:t>
            </a: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МЛН </a:t>
            </a: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РУБ для действующего кооператива</a:t>
            </a:r>
          </a:p>
          <a:p>
            <a:pPr marL="171450" indent="-171450" defTabSz="914206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ДО 25 МЛН РУБ для вновь созданного кооператива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343723" y="6123875"/>
            <a:ext cx="3135061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ОСНОВНЫЕ СРЕДСТВА, </a:t>
            </a: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Поручительство Гарантийного фонда Ростовской области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337824" y="5603076"/>
            <a:ext cx="3012253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 defTabSz="914206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ДО </a:t>
            </a: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12 МЕСЯЦЕВ оборотное финансирование</a:t>
            </a:r>
          </a:p>
          <a:p>
            <a:pPr marL="171450" indent="-171450" defTabSz="914206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ДО 8</a:t>
            </a: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 ЛЕТ инвестиционное финансирование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890431" y="3055595"/>
            <a:ext cx="7836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 Black" panose="020B0A04020102020204" pitchFamily="34" charset="0"/>
              </a:rPr>
              <a:t>цель</a:t>
            </a:r>
            <a:endParaRPr lang="ru-RU" sz="900" dirty="0">
              <a:latin typeface="Arial Black" panose="020B0A04020102020204" pitchFamily="34" charset="0"/>
            </a:endParaRPr>
          </a:p>
        </p:txBody>
      </p:sp>
      <p:pic>
        <p:nvPicPr>
          <p:cNvPr id="58" name="Picture 6" descr="http://irkobl.ru/sites/agroline/legal_base/norma%20exp/ms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801" y="1619641"/>
            <a:ext cx="668635" cy="691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5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" r="2931" b="17243"/>
          <a:stretch/>
        </p:blipFill>
        <p:spPr>
          <a:xfrm>
            <a:off x="-1534886" y="-24383"/>
            <a:ext cx="12475351" cy="705378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84882" y="1447312"/>
            <a:ext cx="6567161" cy="3785386"/>
          </a:xfrm>
          <a:prstGeom prst="rect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2883703"/>
            <a:ext cx="5464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Благодарим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 внимание!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484882" y="2344066"/>
            <a:ext cx="49184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84882" y="4377448"/>
            <a:ext cx="491845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1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507"/>
          <p:cNvSpPr/>
          <p:nvPr/>
        </p:nvSpPr>
        <p:spPr>
          <a:xfrm>
            <a:off x="190500" y="5778013"/>
            <a:ext cx="8413750" cy="628650"/>
          </a:xfrm>
          <a:prstGeom prst="roundRect">
            <a:avLst/>
          </a:prstGeom>
          <a:noFill/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77" b="1" dirty="0">
              <a:ln w="1905"/>
              <a:gradFill>
                <a:gsLst>
                  <a:gs pos="0">
                    <a:srgbClr val="D09C2B">
                      <a:shade val="20000"/>
                      <a:satMod val="200000"/>
                    </a:srgbClr>
                  </a:gs>
                  <a:gs pos="78000">
                    <a:srgbClr val="D09C2B">
                      <a:tint val="90000"/>
                      <a:shade val="89000"/>
                      <a:satMod val="220000"/>
                    </a:srgbClr>
                  </a:gs>
                  <a:gs pos="100000">
                    <a:srgbClr val="D09C2B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8590" y="2200076"/>
            <a:ext cx="4155380" cy="380455"/>
            <a:chOff x="139304" y="2244941"/>
            <a:chExt cx="4775861" cy="412160"/>
          </a:xfrm>
        </p:grpSpPr>
        <p:sp>
          <p:nvSpPr>
            <p:cNvPr id="61" name="Right Arrow 82"/>
            <p:cNvSpPr/>
            <p:nvPr/>
          </p:nvSpPr>
          <p:spPr bwMode="auto">
            <a:xfrm>
              <a:off x="139304" y="2246345"/>
              <a:ext cx="1583928" cy="410756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rgbClr val="1C793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Ставка  </a:t>
              </a:r>
              <a:endParaRPr lang="ru-RU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ight Arrow 96"/>
            <p:cNvSpPr/>
            <p:nvPr/>
          </p:nvSpPr>
          <p:spPr bwMode="auto">
            <a:xfrm>
              <a:off x="1946068" y="2244941"/>
              <a:ext cx="2969097" cy="412160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более </a:t>
              </a:r>
              <a:r>
                <a:rPr lang="ru-RU" sz="9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5% </a:t>
              </a:r>
              <a:r>
                <a:rPr lang="ru-RU" sz="9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годовых ** </a:t>
              </a:r>
              <a:endParaRPr lang="ru-RU" sz="9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4388320" y="1210017"/>
            <a:ext cx="4692363" cy="353462"/>
          </a:xfrm>
          <a:prstGeom prst="rect">
            <a:avLst/>
          </a:prstGeom>
          <a:solidFill>
            <a:srgbClr val="FFC000"/>
          </a:solidFill>
          <a:ln w="63500" cmpd="dbl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клиенту (Постановление №1528)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1" name="Rectangle 122"/>
          <p:cNvSpPr>
            <a:spLocks noChangeArrowheads="1"/>
          </p:cNvSpPr>
          <p:nvPr/>
        </p:nvSpPr>
        <p:spPr bwMode="auto">
          <a:xfrm>
            <a:off x="4388321" y="1592373"/>
            <a:ext cx="4683968" cy="1752198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>
            <a:lvl1pPr marL="342900" indent="-342900" defTabSz="87153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61950" indent="-361950" defTabSz="87153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153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153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153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34116" lvl="1" indent="-334116" defTabSz="804517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С/х товаропроизводители, а также организации или ИП, осуществляющие производство и переработку с/х продукции:  </a:t>
            </a:r>
          </a:p>
          <a:p>
            <a:pPr marL="449263" lvl="1" indent="-114300" defTabSz="804517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5000"/>
            </a:pPr>
            <a:r>
              <a:rPr lang="ru-RU" alt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дохода которых от реализации с/х продукции на момент подачи заявки о кредите не &lt; 70%</a:t>
            </a:r>
          </a:p>
          <a:p>
            <a:pPr marL="449263" lvl="1" indent="-114300" defTabSz="804517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5000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реализующие инвестиционный проект, в результате которого не более чем через три года доля дохода от реализации с/х продукции будет не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70%</a:t>
            </a:r>
          </a:p>
          <a:p>
            <a:pPr marL="334116" lvl="1" indent="-334116" defTabSz="804517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бизнеса на территории РФ</a:t>
            </a:r>
          </a:p>
          <a:p>
            <a:pPr marL="334116" lvl="1" indent="-334116" defTabSz="804517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Налоговый резидент РФ</a:t>
            </a:r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4116" lvl="1" indent="-334116" defTabSz="804517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просроченной задолженности по налогам, сборам и иным платежам в бюджет</a:t>
            </a:r>
          </a:p>
          <a:p>
            <a:pPr marL="334116" lvl="1" indent="-334116" defTabSz="804517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находится в процессе</a:t>
            </a: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банкротства</a:t>
            </a:r>
          </a:p>
          <a:p>
            <a:pPr marL="334116" lvl="1" indent="-334116" defTabSz="804517" eaLnBrk="1" fontAlgn="base" hangingPunct="1"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находится в процессе</a:t>
            </a: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ликвидации, реорганизации*</a:t>
            </a:r>
            <a:r>
              <a:rPr lang="en-US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endParaRPr lang="ru-RU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04685" y="551223"/>
            <a:ext cx="5782796" cy="585178"/>
          </a:xfrm>
        </p:spPr>
        <p:txBody>
          <a:bodyPr>
            <a:normAutofit fontScale="90000"/>
          </a:bodyPr>
          <a:lstStyle/>
          <a:p>
            <a:r>
              <a:rPr lang="ru-RU" dirty="0"/>
              <a:t>Общие условия льготного кредитования в рамках </a:t>
            </a:r>
            <a:r>
              <a:rPr lang="ru-RU" dirty="0" smtClean="0"/>
              <a:t>Постановлений </a:t>
            </a:r>
            <a:r>
              <a:rPr lang="ru-RU" dirty="0"/>
              <a:t>Правительства РФ от 29.12.2016 №</a:t>
            </a:r>
            <a:r>
              <a:rPr lang="ru-RU" dirty="0" smtClean="0"/>
              <a:t>1528 и от </a:t>
            </a:r>
            <a:r>
              <a:rPr lang="ru-RU" dirty="0"/>
              <a:t>26.04.2019 №512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28589" y="1269777"/>
            <a:ext cx="4146429" cy="323461"/>
          </a:xfrm>
          <a:prstGeom prst="rect">
            <a:avLst/>
          </a:prstGeom>
          <a:solidFill>
            <a:srgbClr val="2B6030"/>
          </a:solidFill>
          <a:ln w="63500" cmpd="dbl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ru-RU" sz="147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финансирования</a:t>
            </a:r>
            <a:endParaRPr lang="ru-RU" sz="147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16088" y="1714257"/>
            <a:ext cx="2567881" cy="353460"/>
            <a:chOff x="1859095" y="2409651"/>
            <a:chExt cx="2659418" cy="38291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0" name="Right Arrow 96"/>
            <p:cNvSpPr/>
            <p:nvPr/>
          </p:nvSpPr>
          <p:spPr bwMode="auto">
            <a:xfrm>
              <a:off x="1859095" y="2409651"/>
              <a:ext cx="1257701" cy="382915"/>
            </a:xfrm>
            <a:prstGeom prst="rightArrow">
              <a:avLst>
                <a:gd name="adj1" fmla="val 100000"/>
                <a:gd name="adj2" fmla="val 0"/>
              </a:avLst>
            </a:prstGeom>
            <a:grp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Оборотные кредиты </a:t>
              </a:r>
            </a:p>
          </p:txBody>
        </p:sp>
        <p:sp>
          <p:nvSpPr>
            <p:cNvPr id="41" name="Right Arrow 96"/>
            <p:cNvSpPr/>
            <p:nvPr/>
          </p:nvSpPr>
          <p:spPr bwMode="auto">
            <a:xfrm>
              <a:off x="3187576" y="2409651"/>
              <a:ext cx="1330937" cy="382915"/>
            </a:xfrm>
            <a:prstGeom prst="rightArrow">
              <a:avLst>
                <a:gd name="adj1" fmla="val 100000"/>
                <a:gd name="adj2" fmla="val 0"/>
              </a:avLst>
            </a:prstGeom>
            <a:grp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Инвестиционные кредиты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28589" y="2662755"/>
            <a:ext cx="4155380" cy="302885"/>
            <a:chOff x="139304" y="2904785"/>
            <a:chExt cx="4501662" cy="328125"/>
          </a:xfrm>
        </p:grpSpPr>
        <p:sp>
          <p:nvSpPr>
            <p:cNvPr id="38" name="Right Arrow 82"/>
            <p:cNvSpPr/>
            <p:nvPr/>
          </p:nvSpPr>
          <p:spPr bwMode="auto">
            <a:xfrm>
              <a:off x="139304" y="2904785"/>
              <a:ext cx="1583928" cy="328125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rgbClr val="1C793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Срок</a:t>
              </a:r>
            </a:p>
          </p:txBody>
        </p:sp>
        <p:sp>
          <p:nvSpPr>
            <p:cNvPr id="44" name="Right Arrow 96"/>
            <p:cNvSpPr/>
            <p:nvPr/>
          </p:nvSpPr>
          <p:spPr bwMode="auto">
            <a:xfrm>
              <a:off x="1844972" y="2904785"/>
              <a:ext cx="1235819" cy="328125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en-US" sz="9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ru-RU" sz="9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года</a:t>
              </a:r>
            </a:p>
          </p:txBody>
        </p:sp>
        <p:sp>
          <p:nvSpPr>
            <p:cNvPr id="46" name="Right Arrow 96"/>
            <p:cNvSpPr/>
            <p:nvPr/>
          </p:nvSpPr>
          <p:spPr bwMode="auto">
            <a:xfrm>
              <a:off x="3193837" y="2904785"/>
              <a:ext cx="1447129" cy="328125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9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лет </a:t>
              </a:r>
              <a:r>
                <a:rPr lang="ru-RU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9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 лет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28589" y="3047617"/>
            <a:ext cx="4155380" cy="545666"/>
            <a:chOff x="139304" y="3290407"/>
            <a:chExt cx="4501662" cy="406154"/>
          </a:xfrm>
        </p:grpSpPr>
        <p:sp>
          <p:nvSpPr>
            <p:cNvPr id="48" name="Right Arrow 82"/>
            <p:cNvSpPr/>
            <p:nvPr/>
          </p:nvSpPr>
          <p:spPr bwMode="auto">
            <a:xfrm>
              <a:off x="139304" y="3290407"/>
              <a:ext cx="1583928" cy="406154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rgbClr val="1C793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 по Постановлению  </a:t>
              </a:r>
            </a:p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№ 1528</a:t>
              </a:r>
              <a:endParaRPr lang="ru-RU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ight Arrow 96"/>
            <p:cNvSpPr/>
            <p:nvPr/>
          </p:nvSpPr>
          <p:spPr bwMode="auto">
            <a:xfrm>
              <a:off x="1844972" y="3290407"/>
              <a:ext cx="1235819" cy="406154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en-US" sz="9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1 200</a:t>
              </a:r>
              <a:r>
                <a:rPr lang="ru-RU" sz="9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млн. руб.</a:t>
              </a:r>
            </a:p>
          </p:txBody>
        </p:sp>
        <p:sp>
          <p:nvSpPr>
            <p:cNvPr id="50" name="Right Arrow 96"/>
            <p:cNvSpPr/>
            <p:nvPr/>
          </p:nvSpPr>
          <p:spPr bwMode="auto">
            <a:xfrm>
              <a:off x="3202532" y="3290407"/>
              <a:ext cx="1438434" cy="406154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сумме инвестиционного проекта</a:t>
              </a:r>
            </a:p>
          </p:txBody>
        </p:sp>
      </p:grpSp>
      <p:sp>
        <p:nvSpPr>
          <p:cNvPr id="52" name="Right Arrow 82"/>
          <p:cNvSpPr/>
          <p:nvPr/>
        </p:nvSpPr>
        <p:spPr bwMode="auto">
          <a:xfrm>
            <a:off x="136615" y="4591165"/>
            <a:ext cx="1462087" cy="1215832"/>
          </a:xfrm>
          <a:prstGeom prst="rightArrow">
            <a:avLst>
              <a:gd name="adj1" fmla="val 100000"/>
              <a:gd name="adj2" fmla="val 5915"/>
            </a:avLst>
          </a:prstGeom>
          <a:solidFill>
            <a:srgbClr val="1C793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84390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Финансируемые направления деятельности*</a:t>
            </a:r>
          </a:p>
        </p:txBody>
      </p:sp>
      <p:sp>
        <p:nvSpPr>
          <p:cNvPr id="55" name="Right Arrow 96"/>
          <p:cNvSpPr/>
          <p:nvPr/>
        </p:nvSpPr>
        <p:spPr bwMode="auto">
          <a:xfrm>
            <a:off x="1700619" y="4591165"/>
            <a:ext cx="2574399" cy="1215832"/>
          </a:xfrm>
          <a:prstGeom prst="rightArrow">
            <a:avLst>
              <a:gd name="adj1" fmla="val 100000"/>
              <a:gd name="adj2" fmla="val 0"/>
            </a:avLst>
          </a:prstGeom>
          <a:noFill/>
          <a:ln w="12700">
            <a:solidFill>
              <a:srgbClr val="1C7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Растениеводство</a:t>
            </a: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Животноводство</a:t>
            </a: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Переработка </a:t>
            </a: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 растениеводства и </a:t>
            </a:r>
            <a: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животноводства</a:t>
            </a:r>
          </a:p>
          <a:p>
            <a:pPr defTabSz="84390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Мясное </a:t>
            </a:r>
            <a:r>
              <a:rPr lang="ru-RU" sz="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скотоводство и Молочное скотоводство (применимо только в рамках Постановления №1528) </a:t>
            </a:r>
            <a:endParaRPr lang="ru-RU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61284" y="6289408"/>
            <a:ext cx="2133600" cy="337038"/>
          </a:xfrm>
        </p:spPr>
        <p:txBody>
          <a:bodyPr/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white"/>
                </a:solidFill>
              </a:rPr>
              <a:t>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5806997"/>
            <a:ext cx="913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4390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постановления №1528: Заявки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на получение льготных кредитов должны 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соответствовать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перечням направлений целевого использования, в соответствии с Приказом Минсельхоза России № 24. Производимая и перерабатываемая продукция должна соответствовать перечням, утвержденным Распоряжениями Правительства РФ № 79-р и №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2524-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р. В рамках Постановления №512 предоставление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льготного кредитования осуществляется на цели в соответствии с перечнями, утвержденными приказами Минсельхоза России № 388 и № 389. Производимая и перерабатываемая продукция должна соответствовать перечням, утвержденным Распоряжениями Правительства РФ № 79-р и №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2524-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</a:p>
          <a:p>
            <a:pPr defTabSz="84390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** Ставка не менее 1% по Постановлению Правительства РФ от 26.04.2019 №512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84390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ru-RU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dirty="0">
                <a:latin typeface="Arial" panose="020B0604020202020204" pitchFamily="34" charset="0"/>
                <a:cs typeface="Arial" panose="020B0604020202020204" pitchFamily="34" charset="0"/>
              </a:rPr>
              <a:t>За исключением реорганизации в форме присоединения или преобразования, а также за исключением малых форм хозяйствования</a:t>
            </a: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6761284" y="65277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831" b="1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DF61C1-2457-E848-BB6B-E1DA9A549776}" type="slidenum">
              <a:rPr lang="en-US" sz="1000" b="0" smtClean="0">
                <a:latin typeface="+mn-lt"/>
              </a:rPr>
              <a:pPr/>
              <a:t>2</a:t>
            </a:fld>
            <a:endParaRPr lang="en-US" sz="1000" b="0" dirty="0">
              <a:latin typeface="+mn-lt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36615" y="3672518"/>
            <a:ext cx="4147354" cy="837861"/>
            <a:chOff x="139304" y="3290407"/>
            <a:chExt cx="4492967" cy="406154"/>
          </a:xfrm>
        </p:grpSpPr>
        <p:sp>
          <p:nvSpPr>
            <p:cNvPr id="28" name="Right Arrow 82"/>
            <p:cNvSpPr/>
            <p:nvPr/>
          </p:nvSpPr>
          <p:spPr bwMode="auto">
            <a:xfrm>
              <a:off x="139304" y="3290407"/>
              <a:ext cx="1583928" cy="406154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rgbClr val="1C793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 по Постановлению  </a:t>
              </a:r>
            </a:p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№ 512</a:t>
              </a:r>
              <a:endParaRPr lang="ru-RU" sz="9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ight Arrow 96"/>
            <p:cNvSpPr/>
            <p:nvPr/>
          </p:nvSpPr>
          <p:spPr bwMode="auto">
            <a:xfrm>
              <a:off x="1836277" y="3290407"/>
              <a:ext cx="1235819" cy="406154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9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Без ограничения по сумме</a:t>
              </a:r>
              <a:endParaRPr lang="ru-RU" sz="9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ight Arrow 96"/>
            <p:cNvSpPr/>
            <p:nvPr/>
          </p:nvSpPr>
          <p:spPr bwMode="auto">
            <a:xfrm>
              <a:off x="3185142" y="3290407"/>
              <a:ext cx="1447129" cy="406154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900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реализацию                   1 инвестиционного проекта, без ограничения по сумме</a:t>
              </a:r>
              <a:endParaRPr lang="ru-RU" sz="9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122"/>
          <p:cNvSpPr>
            <a:spLocks noChangeArrowheads="1"/>
          </p:cNvSpPr>
          <p:nvPr/>
        </p:nvSpPr>
        <p:spPr bwMode="auto">
          <a:xfrm>
            <a:off x="4388319" y="3751411"/>
            <a:ext cx="4672265" cy="2032770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>
            <a:lvl1pPr marL="342900" indent="-342900" defTabSz="87153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61950" indent="-361950" defTabSz="87153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153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153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153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spcBef>
                <a:spcPts val="0"/>
              </a:spcBef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Является сельскохозяйственным </a:t>
            </a:r>
            <a:r>
              <a:rPr lang="ru-RU" altLang="ru-RU" sz="900" dirty="0">
                <a:latin typeface="Arial" panose="020B0604020202020204" pitchFamily="34" charset="0"/>
                <a:cs typeface="Arial" panose="020B0604020202020204" pitchFamily="34" charset="0"/>
              </a:rPr>
              <a:t>товаропроизводителем или организацией, осуществляющей производство, первичную и (или) последующую (промышленную) переработку сельскохозяйственной продукции и ее реализацию, заключившим соглашение о повышении конкурентоспособности </a:t>
            </a:r>
            <a:r>
              <a:rPr lang="ru-RU" alt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(ключевое отличие от программы № 1528</a:t>
            </a:r>
            <a:r>
              <a:rPr lang="ru-RU" alt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eaLnBrk="1" hangingPunct="1">
              <a:spcBef>
                <a:spcPts val="0"/>
              </a:spcBef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Соблюдает значения </a:t>
            </a:r>
            <a:r>
              <a:rPr lang="ru-RU" alt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показателей заключенного между заемщиком, Минсельхозом России и Региональным органом АПК соглашения о повышения конкурентоспособности</a:t>
            </a:r>
          </a:p>
          <a:p>
            <a:pPr lvl="1" eaLnBrk="1" hangingPunct="1">
              <a:spcBef>
                <a:spcPts val="0"/>
              </a:spcBef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Регистрация бизнеса на территории РФ</a:t>
            </a:r>
          </a:p>
          <a:p>
            <a:pPr lvl="1" eaLnBrk="1" hangingPunct="1">
              <a:spcBef>
                <a:spcPts val="0"/>
              </a:spcBef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Налоговый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резидент РФ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0"/>
              </a:spcBef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Отсутствие просроченной задолженности по налогам, сборам и иным платежам в бюджет</a:t>
            </a:r>
          </a:p>
          <a:p>
            <a:pPr lvl="1" eaLnBrk="1" hangingPunct="1">
              <a:spcBef>
                <a:spcPts val="0"/>
              </a:spcBef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Не находится в процессе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банкротства</a:t>
            </a:r>
          </a:p>
          <a:p>
            <a:pPr lvl="1" eaLnBrk="1" hangingPunct="1">
              <a:spcBef>
                <a:spcPts val="0"/>
              </a:spcBef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Не находится в процессе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ликвидации,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реорганизации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388746" y="3371260"/>
            <a:ext cx="4692364" cy="353462"/>
          </a:xfrm>
          <a:prstGeom prst="rect">
            <a:avLst/>
          </a:prstGeom>
          <a:solidFill>
            <a:srgbClr val="FFC000"/>
          </a:solidFill>
          <a:ln w="63500" cmpd="dbl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</a:t>
            </a:r>
            <a:r>
              <a:rPr lang="ru-RU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клиенту (Постановление №512)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8557328" y="3301940"/>
            <a:ext cx="817227" cy="475253"/>
            <a:chOff x="633703" y="4595227"/>
            <a:chExt cx="817227" cy="475253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51" name="Овал 50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3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54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7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8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9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0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3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45" name="Прямоугольник 44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8557328" y="1146048"/>
            <a:ext cx="817227" cy="475253"/>
            <a:chOff x="633703" y="4595227"/>
            <a:chExt cx="817227" cy="475253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68" name="Овал 67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9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70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1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2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3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4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5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6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67" name="Прямоугольник 66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5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507"/>
          <p:cNvSpPr/>
          <p:nvPr/>
        </p:nvSpPr>
        <p:spPr>
          <a:xfrm>
            <a:off x="190500" y="5778013"/>
            <a:ext cx="8413750" cy="628650"/>
          </a:xfrm>
          <a:prstGeom prst="roundRect">
            <a:avLst/>
          </a:prstGeom>
          <a:noFill/>
          <a:ln w="28575">
            <a:noFill/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77" b="1" dirty="0">
              <a:ln w="1905"/>
              <a:gradFill>
                <a:gsLst>
                  <a:gs pos="0">
                    <a:srgbClr val="D09C2B">
                      <a:shade val="20000"/>
                      <a:satMod val="200000"/>
                    </a:srgbClr>
                  </a:gs>
                  <a:gs pos="78000">
                    <a:srgbClr val="D09C2B">
                      <a:tint val="90000"/>
                      <a:shade val="89000"/>
                      <a:satMod val="220000"/>
                    </a:srgbClr>
                  </a:gs>
                  <a:gs pos="100000">
                    <a:srgbClr val="D09C2B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28589" y="2530500"/>
            <a:ext cx="4408487" cy="353460"/>
            <a:chOff x="139304" y="2244941"/>
            <a:chExt cx="4775861" cy="382915"/>
          </a:xfrm>
        </p:grpSpPr>
        <p:sp>
          <p:nvSpPr>
            <p:cNvPr id="61" name="Right Arrow 82"/>
            <p:cNvSpPr/>
            <p:nvPr/>
          </p:nvSpPr>
          <p:spPr bwMode="auto">
            <a:xfrm>
              <a:off x="139304" y="2246345"/>
              <a:ext cx="1583928" cy="381511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rgbClr val="1C793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8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Ставка</a:t>
              </a:r>
            </a:p>
          </p:txBody>
        </p:sp>
        <p:sp>
          <p:nvSpPr>
            <p:cNvPr id="64" name="Right Arrow 96"/>
            <p:cNvSpPr/>
            <p:nvPr/>
          </p:nvSpPr>
          <p:spPr bwMode="auto">
            <a:xfrm>
              <a:off x="1859095" y="2244941"/>
              <a:ext cx="3056070" cy="382915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8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 более </a:t>
              </a:r>
              <a:r>
                <a:rPr lang="en-US" sz="1108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r>
                <a:rPr lang="ru-RU" sz="1108" b="1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</a:t>
              </a:r>
              <a:r>
                <a:rPr lang="ru-RU" sz="1108" dirty="0" smtClean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8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годовых</a:t>
              </a:r>
            </a:p>
          </p:txBody>
        </p:sp>
      </p:grp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18582" y="757109"/>
            <a:ext cx="5782796" cy="585178"/>
          </a:xfrm>
        </p:spPr>
        <p:txBody>
          <a:bodyPr/>
          <a:lstStyle/>
          <a:p>
            <a:r>
              <a:rPr lang="ru-RU" dirty="0" smtClean="0"/>
              <a:t>Общие условия </a:t>
            </a:r>
            <a:r>
              <a:rPr lang="ru-RU" dirty="0"/>
              <a:t>л</a:t>
            </a:r>
            <a:r>
              <a:rPr lang="ru-RU" dirty="0" smtClean="0"/>
              <a:t>ьготного </a:t>
            </a:r>
            <a:r>
              <a:rPr lang="ru-RU" dirty="0"/>
              <a:t>кредитования в рамках Постановления Правительства РФ от 30.12.2018 № 1764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28589" y="1600200"/>
            <a:ext cx="4408486" cy="323461"/>
          </a:xfrm>
          <a:prstGeom prst="rect">
            <a:avLst/>
          </a:prstGeom>
          <a:solidFill>
            <a:srgbClr val="2B6030"/>
          </a:solidFill>
          <a:ln w="63500" cmpd="dbl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ru-RU" sz="1477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финансирования</a:t>
            </a:r>
            <a:endParaRPr lang="ru-RU" sz="1477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16088" y="2044680"/>
            <a:ext cx="2812961" cy="353460"/>
            <a:chOff x="1859095" y="2409651"/>
            <a:chExt cx="2659418" cy="38291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0" name="Right Arrow 96"/>
            <p:cNvSpPr/>
            <p:nvPr/>
          </p:nvSpPr>
          <p:spPr bwMode="auto">
            <a:xfrm>
              <a:off x="1859095" y="2409651"/>
              <a:ext cx="1257701" cy="382915"/>
            </a:xfrm>
            <a:prstGeom prst="rightArrow">
              <a:avLst>
                <a:gd name="adj1" fmla="val 100000"/>
                <a:gd name="adj2" fmla="val 0"/>
              </a:avLst>
            </a:prstGeom>
            <a:grp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8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Оборотные кредиты </a:t>
              </a:r>
            </a:p>
          </p:txBody>
        </p:sp>
        <p:sp>
          <p:nvSpPr>
            <p:cNvPr id="41" name="Right Arrow 96"/>
            <p:cNvSpPr/>
            <p:nvPr/>
          </p:nvSpPr>
          <p:spPr bwMode="auto">
            <a:xfrm>
              <a:off x="3187576" y="2409651"/>
              <a:ext cx="1330937" cy="382915"/>
            </a:xfrm>
            <a:prstGeom prst="rightArrow">
              <a:avLst>
                <a:gd name="adj1" fmla="val 100000"/>
                <a:gd name="adj2" fmla="val 0"/>
              </a:avLst>
            </a:prstGeom>
            <a:grp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8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Инвестиционные кредиты</a:t>
              </a: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28589" y="3016319"/>
            <a:ext cx="4400460" cy="302885"/>
            <a:chOff x="139304" y="2904785"/>
            <a:chExt cx="4767165" cy="328125"/>
          </a:xfrm>
        </p:grpSpPr>
        <p:sp>
          <p:nvSpPr>
            <p:cNvPr id="38" name="Right Arrow 82"/>
            <p:cNvSpPr/>
            <p:nvPr/>
          </p:nvSpPr>
          <p:spPr bwMode="auto">
            <a:xfrm>
              <a:off x="139304" y="2904785"/>
              <a:ext cx="1583928" cy="328125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rgbClr val="1C793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8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Срок</a:t>
              </a:r>
            </a:p>
          </p:txBody>
        </p:sp>
        <p:sp>
          <p:nvSpPr>
            <p:cNvPr id="44" name="Right Arrow 96"/>
            <p:cNvSpPr/>
            <p:nvPr/>
          </p:nvSpPr>
          <p:spPr bwMode="auto">
            <a:xfrm>
              <a:off x="1859095" y="2904785"/>
              <a:ext cx="1441174" cy="328125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8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108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лет</a:t>
              </a:r>
            </a:p>
          </p:txBody>
        </p:sp>
        <p:sp>
          <p:nvSpPr>
            <p:cNvPr id="46" name="Right Arrow 96"/>
            <p:cNvSpPr/>
            <p:nvPr/>
          </p:nvSpPr>
          <p:spPr bwMode="auto">
            <a:xfrm>
              <a:off x="3381375" y="2904785"/>
              <a:ext cx="1525094" cy="328125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8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 </a:t>
              </a:r>
              <a:r>
                <a:rPr lang="ru-RU" sz="1108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лет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28589" y="3451564"/>
            <a:ext cx="4400460" cy="440835"/>
            <a:chOff x="139304" y="3345129"/>
            <a:chExt cx="4767165" cy="328125"/>
          </a:xfrm>
        </p:grpSpPr>
        <p:sp>
          <p:nvSpPr>
            <p:cNvPr id="48" name="Right Arrow 82"/>
            <p:cNvSpPr/>
            <p:nvPr/>
          </p:nvSpPr>
          <p:spPr bwMode="auto">
            <a:xfrm>
              <a:off x="139304" y="3345129"/>
              <a:ext cx="1583928" cy="328125"/>
            </a:xfrm>
            <a:prstGeom prst="rightArrow">
              <a:avLst>
                <a:gd name="adj1" fmla="val 100000"/>
                <a:gd name="adj2" fmla="val 11528"/>
              </a:avLst>
            </a:prstGeom>
            <a:solidFill>
              <a:srgbClr val="1C793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8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Сумма</a:t>
              </a:r>
            </a:p>
          </p:txBody>
        </p:sp>
        <p:sp>
          <p:nvSpPr>
            <p:cNvPr id="49" name="Right Arrow 96"/>
            <p:cNvSpPr/>
            <p:nvPr/>
          </p:nvSpPr>
          <p:spPr bwMode="auto">
            <a:xfrm>
              <a:off x="1859095" y="3345129"/>
              <a:ext cx="1441174" cy="328125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8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108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0,5</a:t>
              </a:r>
              <a:r>
                <a:rPr lang="ru-RU" sz="1108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sz="1108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500</a:t>
              </a:r>
              <a:r>
                <a:rPr lang="ru-RU" sz="1108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млн. руб.</a:t>
              </a:r>
            </a:p>
          </p:txBody>
        </p:sp>
        <p:sp>
          <p:nvSpPr>
            <p:cNvPr id="50" name="Right Arrow 96"/>
            <p:cNvSpPr/>
            <p:nvPr/>
          </p:nvSpPr>
          <p:spPr bwMode="auto">
            <a:xfrm>
              <a:off x="3381375" y="3345129"/>
              <a:ext cx="1525094" cy="328125"/>
            </a:xfrm>
            <a:prstGeom prst="rightArrow">
              <a:avLst>
                <a:gd name="adj1" fmla="val 100000"/>
                <a:gd name="adj2" fmla="val 0"/>
              </a:avLst>
            </a:prstGeom>
            <a:noFill/>
            <a:ln w="12700">
              <a:solidFill>
                <a:srgbClr val="1C79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390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108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</a:t>
              </a:r>
              <a:r>
                <a:rPr lang="ru-RU" sz="1108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0,5</a:t>
              </a:r>
              <a:r>
                <a:rPr lang="ru-RU" sz="1108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до </a:t>
              </a:r>
              <a:r>
                <a:rPr lang="ru-RU" sz="1108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2000</a:t>
              </a:r>
              <a:r>
                <a:rPr lang="ru-RU" sz="1108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млн. руб.*</a:t>
              </a:r>
            </a:p>
          </p:txBody>
        </p:sp>
      </p:grpSp>
      <p:sp>
        <p:nvSpPr>
          <p:cNvPr id="52" name="Right Arrow 82"/>
          <p:cNvSpPr/>
          <p:nvPr/>
        </p:nvSpPr>
        <p:spPr bwMode="auto">
          <a:xfrm>
            <a:off x="128589" y="4029071"/>
            <a:ext cx="1462087" cy="1993860"/>
          </a:xfrm>
          <a:prstGeom prst="rightArrow">
            <a:avLst>
              <a:gd name="adj1" fmla="val 100000"/>
              <a:gd name="adj2" fmla="val 11528"/>
            </a:avLst>
          </a:prstGeom>
          <a:solidFill>
            <a:srgbClr val="1C793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84390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8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Финансируемые отрасли</a:t>
            </a:r>
          </a:p>
        </p:txBody>
      </p:sp>
      <p:sp>
        <p:nvSpPr>
          <p:cNvPr id="55" name="Right Arrow 96"/>
          <p:cNvSpPr/>
          <p:nvPr/>
        </p:nvSpPr>
        <p:spPr bwMode="auto">
          <a:xfrm>
            <a:off x="1716088" y="4024757"/>
            <a:ext cx="2820988" cy="1998174"/>
          </a:xfrm>
          <a:prstGeom prst="rightArrow">
            <a:avLst>
              <a:gd name="adj1" fmla="val 100000"/>
              <a:gd name="adj2" fmla="val 0"/>
            </a:avLst>
          </a:prstGeom>
          <a:noFill/>
          <a:ln w="12700">
            <a:solidFill>
              <a:srgbClr val="1C79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8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хозяйство</a:t>
            </a:r>
            <a:endParaRPr lang="en-US" sz="1108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8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Обрабатывающие </a:t>
            </a:r>
            <a:r>
              <a:rPr lang="ru-RU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производства, </a:t>
            </a: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 и распределение воды, электроэнергии, газа.</a:t>
            </a: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8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</a:t>
            </a:r>
            <a:endParaRPr lang="ru-RU" sz="110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 и связь</a:t>
            </a: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и переработка отходов,</a:t>
            </a: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в области здравоохранения</a:t>
            </a:r>
          </a:p>
          <a:p>
            <a:pPr marL="158265" indent="-158265" defTabSz="843904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1108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Приоритетные отрасли Указа №899 </a:t>
            </a:r>
          </a:p>
        </p:txBody>
      </p:sp>
      <p:sp>
        <p:nvSpPr>
          <p:cNvPr id="5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61284" y="6289408"/>
            <a:ext cx="2133600" cy="337038"/>
          </a:xfrm>
        </p:spPr>
        <p:txBody>
          <a:bodyPr/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fld id="{6DDF61C1-2457-E848-BB6B-E1DA9A549776}" type="slidenum">
              <a:rPr lang="en-US">
                <a:solidFill>
                  <a:prstClr val="white"/>
                </a:solidFill>
              </a:rPr>
              <a:pPr defTabSz="844083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705350" y="1599183"/>
            <a:ext cx="4375333" cy="353462"/>
          </a:xfrm>
          <a:prstGeom prst="rect">
            <a:avLst/>
          </a:prstGeom>
          <a:solidFill>
            <a:srgbClr val="FFC000"/>
          </a:solidFill>
          <a:ln w="63500" cmpd="dbl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</a:pPr>
            <a:r>
              <a:rPr lang="ru-RU" sz="147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клиенту</a:t>
            </a:r>
          </a:p>
        </p:txBody>
      </p:sp>
      <p:sp>
        <p:nvSpPr>
          <p:cNvPr id="58" name="Rectangle 122"/>
          <p:cNvSpPr>
            <a:spLocks noChangeArrowheads="1"/>
          </p:cNvSpPr>
          <p:nvPr/>
        </p:nvSpPr>
        <p:spPr bwMode="auto">
          <a:xfrm>
            <a:off x="4705351" y="2044679"/>
            <a:ext cx="4357749" cy="3978252"/>
          </a:xfrm>
          <a:prstGeom prst="rect">
            <a:avLst/>
          </a:prstGeom>
          <a:noFill/>
          <a:ln w="127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/>
          <a:lstStyle>
            <a:lvl1pPr marL="342900" indent="-342900" defTabSz="87153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61950" indent="-361950" defTabSz="871538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871538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871538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871538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87153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34116" lvl="1" indent="-334116" defTabSz="804517" eaLnBrk="1" fontAlgn="base" hangingPunct="1">
              <a:lnSpc>
                <a:spcPct val="200000"/>
              </a:lnSpc>
              <a:spcBef>
                <a:spcPts val="554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110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требованиям ст.4 Федерального закона №209-ФЗ</a:t>
            </a:r>
          </a:p>
          <a:p>
            <a:pPr marL="334116" lvl="1" indent="-334116" defTabSz="804517" eaLnBrk="1" fontAlgn="base" hangingPunct="1">
              <a:lnSpc>
                <a:spcPct val="200000"/>
              </a:lnSpc>
              <a:spcBef>
                <a:spcPts val="554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110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в одной из приоритетных отраслей</a:t>
            </a:r>
          </a:p>
          <a:p>
            <a:pPr marL="334116" lvl="1" indent="-334116" defTabSz="804517" eaLnBrk="1" fontAlgn="base" hangingPunct="1">
              <a:lnSpc>
                <a:spcPct val="200000"/>
              </a:lnSpc>
              <a:spcBef>
                <a:spcPts val="554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110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Регистрация бизнеса на территории РФ</a:t>
            </a:r>
          </a:p>
          <a:p>
            <a:pPr marL="334116" lvl="1" indent="-334116" defTabSz="804517" eaLnBrk="1" fontAlgn="base" hangingPunct="1">
              <a:lnSpc>
                <a:spcPct val="200000"/>
              </a:lnSpc>
              <a:spcBef>
                <a:spcPts val="554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110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отрицательной кредитной истории по кредитам</a:t>
            </a:r>
          </a:p>
          <a:p>
            <a:pPr marL="334116" lvl="1" indent="-334116" defTabSz="804517" eaLnBrk="1" fontAlgn="base" hangingPunct="1">
              <a:lnSpc>
                <a:spcPct val="200000"/>
              </a:lnSpc>
              <a:spcBef>
                <a:spcPts val="554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110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просроченной задолженности по налогам, сборам, перед персоналом по оплате труда (допускается наличие задолженности в размере не более 50 тыс. руб.)</a:t>
            </a:r>
          </a:p>
          <a:p>
            <a:pPr marL="334116" lvl="1" indent="-334116" defTabSz="804517" eaLnBrk="1" fontAlgn="base" hangingPunct="1">
              <a:lnSpc>
                <a:spcPct val="200000"/>
              </a:lnSpc>
              <a:spcBef>
                <a:spcPts val="554"/>
              </a:spcBef>
              <a:spcAft>
                <a:spcPct val="0"/>
              </a:spcAft>
              <a:buClr>
                <a:srgbClr val="000000"/>
              </a:buClr>
              <a:buSzPct val="125000"/>
              <a:buFont typeface="Wingdings 2" pitchFamily="18" charset="2"/>
              <a:buChar char="R"/>
            </a:pPr>
            <a:r>
              <a:rPr lang="ru-RU" altLang="ru-RU" sz="110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находится в стадии банкротства</a:t>
            </a: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6761284" y="65277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831" b="1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DF61C1-2457-E848-BB6B-E1DA9A549776}" type="slidenum">
              <a:rPr lang="en-US" sz="1000" smtClean="0"/>
              <a:pPr/>
              <a:t>3</a:t>
            </a:fld>
            <a:endParaRPr lang="en-US" sz="10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8512045" y="1362573"/>
            <a:ext cx="817227" cy="475253"/>
            <a:chOff x="633703" y="4595227"/>
            <a:chExt cx="817227" cy="475253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0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31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3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5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7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9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8" name="Прямоугольник 27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58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48598" y="285097"/>
            <a:ext cx="592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Franklin Gothic Book" panose="020B0503020102020204" pitchFamily="34" charset="0"/>
              </a:rPr>
              <a:t>Приоритетная</a:t>
            </a:r>
            <a:br>
              <a:rPr lang="ru-RU" sz="3200" dirty="0" smtClean="0">
                <a:latin typeface="Franklin Gothic Book" panose="020B0503020102020204" pitchFamily="34" charset="0"/>
              </a:rPr>
            </a:br>
            <a:r>
              <a:rPr lang="ru-RU" sz="3200" dirty="0" smtClean="0">
                <a:latin typeface="Franklin Gothic Book" panose="020B0503020102020204" pitchFamily="34" charset="0"/>
              </a:rPr>
              <a:t>поддержка </a:t>
            </a:r>
            <a:r>
              <a:rPr lang="ru-RU" sz="3200" dirty="0">
                <a:latin typeface="Franklin Gothic Book" panose="020B0503020102020204" pitchFamily="34" charset="0"/>
              </a:rPr>
              <a:t>фермерства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4</a:t>
            </a:fld>
            <a:endParaRPr lang="en-US" sz="1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79512" y="1949599"/>
            <a:ext cx="4608512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448124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7" y="1442333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22649" y="2079664"/>
            <a:ext cx="259243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Программы Банка ориентированы на упрощение доступа МФХ к кредитам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652120" y="2591112"/>
            <a:ext cx="331236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/>
              <a:t>Обеспечение своевременного финансирования сезонных работ, приоритетная поддержка малых форм хозяйствования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90431" y="3068960"/>
            <a:ext cx="7836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 Black" panose="020B0A04020102020204" pitchFamily="34" charset="0"/>
              </a:rPr>
              <a:t>цель</a:t>
            </a:r>
            <a:endParaRPr lang="ru-RU" sz="900" dirty="0"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5530" y="30878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Кредитное решение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фермеров «Микро_АПК»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1179" y="3826141"/>
            <a:ext cx="346126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ЛЬГОТНАЯ СТАВКА КРЕДИТОВАНИЯ  5% ГОДОВЫХ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СОКРАЩЕННЫЙ ПЕРЕЧЕНЬ ДОКУМЕНТОВ</a:t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3 ДОКУМЕНТОВ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УПРОЩЕН ПОРЯДОК И</a:t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СРОКИ РАССМОТРЕНИЯ</a:t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3 ДНЕЙ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беззалогового кредитования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43723" y="4019080"/>
            <a:ext cx="3348049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МАЛЫЕ ФОРМЫ ХОЗЯЙСТВОВАНИЯ</a:t>
            </a:r>
            <a:endParaRPr lang="ru-RU" sz="1200" b="1" dirty="0">
              <a:solidFill>
                <a:srgbClr val="2B603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343723" y="4781007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ДО 5 МЛН. РУБЛЕЙ</a:t>
            </a:r>
            <a:endParaRPr lang="ru-RU" sz="1200" b="1" dirty="0">
              <a:solidFill>
                <a:srgbClr val="2B603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343723" y="5434731"/>
            <a:ext cx="3135061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ВОЗМОЖНОСТЬ ПОЛУЧЕНИЯ </a:t>
            </a:r>
            <a:r>
              <a:rPr lang="ru-RU" sz="1200" b="1" dirty="0" smtClean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БЕЗЗАЛОГОВЫХ/ ЧАСТИЧНО/ ОБЕСПЕЧЕННЫХ </a:t>
            </a:r>
            <a:r>
              <a:rPr lang="ru-RU" sz="1200" b="1" dirty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КРЕДИТОВ</a:t>
            </a:r>
          </a:p>
        </p:txBody>
      </p:sp>
      <p:grpSp>
        <p:nvGrpSpPr>
          <p:cNvPr id="21" name="Группа 20"/>
          <p:cNvGrpSpPr/>
          <p:nvPr/>
        </p:nvGrpSpPr>
        <p:grpSpPr>
          <a:xfrm>
            <a:off x="624240" y="4088263"/>
            <a:ext cx="817227" cy="475253"/>
            <a:chOff x="633703" y="4595227"/>
            <a:chExt cx="817227" cy="475253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4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35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7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8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0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1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33" name="Прямоугольник 32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24240" y="4762155"/>
            <a:ext cx="817227" cy="475253"/>
            <a:chOff x="-792725" y="4047737"/>
            <a:chExt cx="817227" cy="475253"/>
          </a:xfrm>
        </p:grpSpPr>
        <p:sp>
          <p:nvSpPr>
            <p:cNvPr id="63" name="Овал 62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сумма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24240" y="5491917"/>
            <a:ext cx="817227" cy="475253"/>
            <a:chOff x="-795017" y="2692105"/>
            <a:chExt cx="817227" cy="475253"/>
          </a:xfrm>
        </p:grpSpPr>
        <p:grpSp>
          <p:nvGrpSpPr>
            <p:cNvPr id="82" name="Группа 81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83" name="Овал 82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обеспечение</a:t>
                </a:r>
                <a:endParaRPr lang="ru-RU" sz="5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52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3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4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5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6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57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pic>
        <p:nvPicPr>
          <p:cNvPr id="48" name="Picture 6" descr="http://irkobl.ru/sites/agroline/legal_base/norma%20exp/ms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23" y="1619641"/>
            <a:ext cx="668635" cy="691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52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ый треугольник 70"/>
          <p:cNvSpPr/>
          <p:nvPr/>
        </p:nvSpPr>
        <p:spPr>
          <a:xfrm rot="17524258">
            <a:off x="2756554" y="2588206"/>
            <a:ext cx="2621332" cy="113825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48598" y="285097"/>
            <a:ext cx="592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Franklin Gothic Book" panose="020B0503020102020204" pitchFamily="34" charset="0"/>
              </a:rPr>
              <a:t>Приоритетная</a:t>
            </a:r>
            <a:br>
              <a:rPr lang="ru-RU" sz="3200" dirty="0" smtClean="0">
                <a:latin typeface="Franklin Gothic Book" panose="020B0503020102020204" pitchFamily="34" charset="0"/>
              </a:rPr>
            </a:br>
            <a:r>
              <a:rPr lang="ru-RU" sz="3200" dirty="0" smtClean="0">
                <a:latin typeface="Franklin Gothic Book" panose="020B0503020102020204" pitchFamily="34" charset="0"/>
              </a:rPr>
              <a:t>поддержка </a:t>
            </a:r>
            <a:r>
              <a:rPr lang="ru-RU" sz="3200" dirty="0">
                <a:latin typeface="Franklin Gothic Book" panose="020B0503020102020204" pitchFamily="34" charset="0"/>
              </a:rPr>
              <a:t>фермерства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5</a:t>
            </a:fld>
            <a:endParaRPr lang="en-US" sz="1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0" y="1949599"/>
            <a:ext cx="4788024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448124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4762" y="1172371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7" y="1442333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90431" y="3068960"/>
            <a:ext cx="7836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 Black" panose="020B0A04020102020204" pitchFamily="34" charset="0"/>
              </a:rPr>
              <a:t>цель</a:t>
            </a:r>
            <a:endParaRPr lang="ru-RU" sz="900" dirty="0">
              <a:latin typeface="Arial Black" panose="020B0A04020102020204" pitchFamily="34" charset="0"/>
            </a:endParaRPr>
          </a:p>
        </p:txBody>
      </p:sp>
      <p:pic>
        <p:nvPicPr>
          <p:cNvPr id="69" name="Picture 6" descr="http://irkobl.ru/sites/agroline/legal_base/norma%20exp/ms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861" y="1619641"/>
            <a:ext cx="668635" cy="691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265530" y="29417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Кредитное решение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фермеров «АПК_Инвест»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2498779"/>
            <a:ext cx="3312368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 smtClean="0"/>
              <a:t>Инвестиционное финансирование на приобретение техники, оборудования, молодняка с/х животных и земельных участков с/х назначения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322649" y="2171997"/>
            <a:ext cx="2999532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Программы Банка ориентированы на упрощение доступа МФХ к кредитам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601996" y="4086827"/>
            <a:ext cx="817227" cy="475253"/>
            <a:chOff x="633703" y="4595227"/>
            <a:chExt cx="817227" cy="475253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20" name="Овал 19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1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23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6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7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8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9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0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1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19" name="Прямоугольник 18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01996" y="4658538"/>
            <a:ext cx="817227" cy="475253"/>
            <a:chOff x="-792725" y="4047737"/>
            <a:chExt cx="817227" cy="475253"/>
          </a:xfrm>
        </p:grpSpPr>
        <p:sp>
          <p:nvSpPr>
            <p:cNvPr id="34" name="Овал 33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сумма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01996" y="5792405"/>
            <a:ext cx="817227" cy="475253"/>
            <a:chOff x="-795017" y="2692105"/>
            <a:chExt cx="817227" cy="475253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46" name="Овал 45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обеспечение</a:t>
                </a:r>
                <a:endParaRPr lang="ru-RU" sz="5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40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2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4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45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0" name="Группа 49"/>
          <p:cNvGrpSpPr/>
          <p:nvPr/>
        </p:nvGrpSpPr>
        <p:grpSpPr>
          <a:xfrm>
            <a:off x="601996" y="5241133"/>
            <a:ext cx="817227" cy="475253"/>
            <a:chOff x="2273440" y="5295480"/>
            <a:chExt cx="817227" cy="475253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56" name="Овал 55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срок</a:t>
                </a:r>
                <a:endParaRPr lang="ru-RU" sz="8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53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8" name="Прямоугольник 57"/>
          <p:cNvSpPr/>
          <p:nvPr/>
        </p:nvSpPr>
        <p:spPr>
          <a:xfrm>
            <a:off x="4807803" y="3661361"/>
            <a:ext cx="427011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ЦЕЛИ</a:t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(приобретение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с/х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транспорт,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оборудования,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с/х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животных и з/у с/х назначения)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ДО 10 МЛН.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УПРОЩЕННЫЙ ПОРЯДОК РАССМОТРЕНИЯ 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СОКРАЩЕННЫЙ ПАКЕТ ДОКУМЕНТОВ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ПРИНЯТИЯ РЕШЕНИЯ</a:t>
            </a:r>
            <a:b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ОТ 4 ДНЕЙ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 24 месяцев льготный период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 погашению основного долга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Льготная ставка кредитования </a:t>
            </a:r>
            <a:b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5% годовых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362773" y="5290422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ДО 7 ЛЕТ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362773" y="4707827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ДО 20 МЛН. РУБ.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362773" y="5980331"/>
            <a:ext cx="3065211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ПРИОБРЕТАЕМОЕ </a:t>
            </a:r>
            <a:r>
              <a:rPr lang="ru-RU" sz="1200" b="1" dirty="0" smtClean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ИМУЩЕСТВО +</a:t>
            </a:r>
            <a:endParaRPr lang="ru-RU" sz="1200" b="1" dirty="0">
              <a:solidFill>
                <a:srgbClr val="2B603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ДОПОЛНИТЕЛЬНОЕ ОБЕСПЕЧЕНИЕ</a:t>
            </a:r>
            <a:br>
              <a:rPr lang="ru-RU" sz="1200" b="1" dirty="0" smtClean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900" dirty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(недвижимость, транспорт и с/х техника, оборудование, земельные участки с/х назначения, а также гарантии Корпорации МСП, поручительство гарантийного фонда, поручительство бенефициаров (для юр</a:t>
            </a:r>
            <a:r>
              <a:rPr lang="ru-RU" sz="900" dirty="0" smtClean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 лиц</a:t>
            </a:r>
            <a:r>
              <a:rPr lang="ru-RU" sz="900" dirty="0">
                <a:solidFill>
                  <a:srgbClr val="2B603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))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343723" y="3992388"/>
            <a:ext cx="3348049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2B6030"/>
                </a:solidFill>
                <a:cs typeface="Arial" panose="020B0604020202020204" pitchFamily="34" charset="0"/>
              </a:rPr>
              <a:t>МАЛЫЕ ФОРМЫ ХОЗЯЙСТВОВАНИЯ</a:t>
            </a:r>
          </a:p>
        </p:txBody>
      </p:sp>
    </p:spTree>
    <p:extLst>
      <p:ext uri="{BB962C8B-B14F-4D97-AF65-F5344CB8AC3E}">
        <p14:creationId xmlns:p14="http://schemas.microsoft.com/office/powerpoint/2010/main" val="359953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58123" y="285097"/>
            <a:ext cx="592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Franklin Gothic Book" panose="020B0503020102020204" pitchFamily="34" charset="0"/>
              </a:rPr>
              <a:t>Содействие</a:t>
            </a:r>
            <a:br>
              <a:rPr lang="ru-RU" sz="3200" dirty="0" smtClean="0">
                <a:latin typeface="Franklin Gothic Book" panose="020B0503020102020204" pitchFamily="34" charset="0"/>
              </a:rPr>
            </a:br>
            <a:r>
              <a:rPr lang="ru-RU" sz="3200" dirty="0" smtClean="0">
                <a:latin typeface="Franklin Gothic Book" panose="020B0503020102020204" pitchFamily="34" charset="0"/>
              </a:rPr>
              <a:t>развитию </a:t>
            </a:r>
            <a:r>
              <a:rPr lang="ru-RU" sz="3200" dirty="0">
                <a:latin typeface="Franklin Gothic Book" panose="020B0503020102020204" pitchFamily="34" charset="0"/>
              </a:rPr>
              <a:t>фермерства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6</a:t>
            </a:fld>
            <a:endParaRPr lang="en-US" sz="1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79512" y="1949599"/>
            <a:ext cx="4608512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448124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202381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7" y="1442333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22649" y="2079664"/>
            <a:ext cx="289556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</a:rPr>
              <a:t>Россельхозбанк</a:t>
            </a:r>
            <a:r>
              <a:rPr lang="ru-RU" sz="1200" dirty="0">
                <a:solidFill>
                  <a:schemeClr val="bg1"/>
                </a:solidFill>
              </a:rPr>
              <a:t> активно участвует в создании и реализации инструментов содействия развитию фермерства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652120" y="2591112"/>
            <a:ext cx="331236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/>
              <a:t>Популяризация фермерства, содействие созданию новых фермерских хозяйств и сбыту фермерской продукции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071178" y="3597541"/>
            <a:ext cx="374929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ЛЬГОТНАЯ СТАВКА КРЕДИТОВАНИЯ  5% ГОДОВЫХ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Грант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«Агростартап» = собственные средства заемщика в проекте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типовых бизнес-моделей создания основных отраслевых сельхозпредприятий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265530" y="3087802"/>
            <a:ext cx="3952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«Стань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фермером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!»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вновь созданных хозяйств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601996" y="4263122"/>
            <a:ext cx="817227" cy="475253"/>
            <a:chOff x="633703" y="4595227"/>
            <a:chExt cx="817227" cy="475253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83" name="Овал 82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4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95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6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7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8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99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1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2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82" name="Прямоугольник 81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601996" y="4902459"/>
            <a:ext cx="817227" cy="475253"/>
            <a:chOff x="-792725" y="4047737"/>
            <a:chExt cx="817227" cy="475253"/>
          </a:xfrm>
        </p:grpSpPr>
        <p:sp>
          <p:nvSpPr>
            <p:cNvPr id="104" name="Овал 103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сумма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6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601996" y="6181134"/>
            <a:ext cx="817227" cy="475253"/>
            <a:chOff x="-795017" y="2692105"/>
            <a:chExt cx="817227" cy="475253"/>
          </a:xfrm>
        </p:grpSpPr>
        <p:grpSp>
          <p:nvGrpSpPr>
            <p:cNvPr id="118" name="Группа 117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126" name="Овал 125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7" name="Прямоугольник 126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обеспечение</a:t>
                </a:r>
                <a:endParaRPr lang="ru-RU" sz="5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19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120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1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2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3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4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5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28" name="Группа 127"/>
          <p:cNvGrpSpPr/>
          <p:nvPr/>
        </p:nvGrpSpPr>
        <p:grpSpPr>
          <a:xfrm>
            <a:off x="601996" y="5541796"/>
            <a:ext cx="817227" cy="475253"/>
            <a:chOff x="2273440" y="5295480"/>
            <a:chExt cx="817227" cy="475253"/>
          </a:xfrm>
        </p:grpSpPr>
        <p:grpSp>
          <p:nvGrpSpPr>
            <p:cNvPr id="129" name="Группа 128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134" name="Овал 133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Прямоугольник 134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срок</a:t>
                </a:r>
                <a:endParaRPr lang="ru-RU" sz="8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0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131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36" name="Прямоугольник 135"/>
          <p:cNvSpPr/>
          <p:nvPr/>
        </p:nvSpPr>
        <p:spPr>
          <a:xfrm>
            <a:off x="1343723" y="4242912"/>
            <a:ext cx="3348049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МАЛЫЕ ФОРМЫ ХОЗЯЙСТВОВАНИЯ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1343723" y="4947923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ГРАНТ –  ДО 5 МЛН. РУБ.</a:t>
            </a:r>
          </a:p>
          <a:p>
            <a:pPr defTabSz="914206"/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КРЕДИТ – ДО 9 МЛН. РУБ.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1343723" y="6091956"/>
            <a:ext cx="3135061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ВОЗМОЖНОСТЬ ПОЛУЧЕНИЯ БЕЗЗАЛОГОВЫХ/ ЧАСТИЧНО ОБЕСПЕЧЕННЫХ КРЕДИТОВ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343723" y="5565902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ДО 10 ЛЕТ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890431" y="3055595"/>
            <a:ext cx="7836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 Black" panose="020B0A04020102020204" pitchFamily="34" charset="0"/>
              </a:rPr>
              <a:t>цель</a:t>
            </a:r>
            <a:endParaRPr lang="ru-RU" sz="900" dirty="0">
              <a:latin typeface="Arial Black" panose="020B0A04020102020204" pitchFamily="34" charset="0"/>
            </a:endParaRPr>
          </a:p>
        </p:txBody>
      </p:sp>
      <p:pic>
        <p:nvPicPr>
          <p:cNvPr id="59" name="Picture 6" descr="http://irkobl.ru/sites/agroline/legal_base/norma%20exp/ms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057" y="1619641"/>
            <a:ext cx="668635" cy="691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61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2396450" y="1725548"/>
            <a:ext cx="6652494" cy="4668996"/>
          </a:xfrm>
          <a:prstGeom prst="rect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t"/>
          <a:lstStyle/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8652" y="563234"/>
            <a:ext cx="5621572" cy="518840"/>
          </a:xfrm>
          <a:prstGeom prst="rect">
            <a:avLst/>
          </a:prstGeom>
        </p:spPr>
        <p:txBody>
          <a:bodyPr vert="horz" lIns="65306" tIns="32653" rIns="65306" bIns="32653" rtlCol="0" anchor="ctr">
            <a:noAutofit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sz="16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defTabSz="457200">
              <a:defRPr sz="1800"/>
            </a:lvl2pPr>
            <a:lvl3pPr marL="914400" defTabSz="457200">
              <a:defRPr sz="1800"/>
            </a:lvl3pPr>
            <a:lvl4pPr marL="1371600" defTabSz="457200">
              <a:defRPr sz="1800"/>
            </a:lvl4pPr>
            <a:lvl5pPr marL="1828800" defTabSz="457200">
              <a:defRPr sz="1800"/>
            </a:lvl5pPr>
            <a:lvl6pPr marL="2286000" defTabSz="457200">
              <a:defRPr sz="1800"/>
            </a:lvl6pPr>
            <a:lvl7pPr marL="2743200" defTabSz="457200">
              <a:defRPr sz="1800"/>
            </a:lvl7pPr>
            <a:lvl8pPr marL="3200400" defTabSz="457200">
              <a:defRPr sz="1800"/>
            </a:lvl8pPr>
            <a:lvl9pPr marL="3657600" defTabSz="457200">
              <a:defRPr sz="1800"/>
            </a:lvl9pPr>
          </a:lstStyle>
          <a:p>
            <a:r>
              <a:rPr lang="ru-RU" sz="1800" dirty="0">
                <a:latin typeface="+mn-lt"/>
                <a:ea typeface="+mn-ea"/>
                <a:cs typeface="+mn-cs"/>
              </a:rPr>
              <a:t>Финансовая поддержка начинающих фермеров</a:t>
            </a:r>
          </a:p>
        </p:txBody>
      </p:sp>
      <p:sp>
        <p:nvSpPr>
          <p:cNvPr id="57" name="Полилиния 56"/>
          <p:cNvSpPr/>
          <p:nvPr/>
        </p:nvSpPr>
        <p:spPr>
          <a:xfrm>
            <a:off x="237210" y="2601150"/>
            <a:ext cx="1944519" cy="1733412"/>
          </a:xfrm>
          <a:custGeom>
            <a:avLst/>
            <a:gdLst>
              <a:gd name="connsiteX0" fmla="*/ 0 w 1550678"/>
              <a:gd name="connsiteY0" fmla="*/ 0 h 701347"/>
              <a:gd name="connsiteX1" fmla="*/ 1550678 w 1550678"/>
              <a:gd name="connsiteY1" fmla="*/ 0 h 701347"/>
              <a:gd name="connsiteX2" fmla="*/ 1550678 w 1550678"/>
              <a:gd name="connsiteY2" fmla="*/ 701347 h 701347"/>
              <a:gd name="connsiteX3" fmla="*/ 0 w 1550678"/>
              <a:gd name="connsiteY3" fmla="*/ 701347 h 701347"/>
              <a:gd name="connsiteX4" fmla="*/ 0 w 1550678"/>
              <a:gd name="connsiteY4" fmla="*/ 0 h 70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678" h="701347">
                <a:moveTo>
                  <a:pt x="0" y="0"/>
                </a:moveTo>
                <a:lnTo>
                  <a:pt x="1550678" y="0"/>
                </a:lnTo>
                <a:lnTo>
                  <a:pt x="1550678" y="701347"/>
                </a:lnTo>
                <a:lnTo>
                  <a:pt x="0" y="701347"/>
                </a:lnTo>
                <a:lnTo>
                  <a:pt x="0" y="0"/>
                </a:lnTo>
                <a:close/>
              </a:path>
            </a:pathLst>
          </a:custGeom>
          <a:solidFill>
            <a:srgbClr val="DCF0C6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1905" tIns="41905" rIns="41905" bIns="41905" numCol="1" spcCol="907" anchor="ctr" anchorCtr="0">
            <a:noAutofit/>
          </a:bodyPr>
          <a:lstStyle/>
          <a:p>
            <a:pPr marL="0" lvl="1" algn="ctr" defTabSz="871783">
              <a:spcAft>
                <a:spcPts val="300"/>
              </a:spcAft>
              <a:buClr>
                <a:srgbClr val="000000"/>
              </a:buClr>
              <a:buSzPct val="125000"/>
            </a:pPr>
            <a:r>
              <a:rPr lang="ru-RU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Целевое использование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403017" y="2575847"/>
            <a:ext cx="6747551" cy="1758715"/>
          </a:xfrm>
          <a:prstGeom prst="rect">
            <a:avLst/>
          </a:prstGeom>
        </p:spPr>
        <p:txBody>
          <a:bodyPr wrap="square" lIns="35996" tIns="32653" rIns="65306" bIns="32653">
            <a:spAutoFit/>
          </a:bodyPr>
          <a:lstStyle/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Приобретение объектов недвижимости (нежилые здания/сооружения, предназначенные для производства, хранения, переработки с/х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продукции);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Осуществление расходов, связанных с улучшением приобретенных в рамках Проекта объектов недвижимости (ремонт, подведение коммуникаций, модернизация приобретаемой недвижимости;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Приобретение молодняка сельскохозяйственных животных;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Приобретение автотранспорта, техники, оборудования для обеспечения хозяйственной деятельности;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Приобретение земель сельскохозяйственного назначения для обеспечения хозяйственной деятельности;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- Текущие цели (пополнение оборотных средств для обеспечения хозяйственной деятельности, включая проведение сезонных работ).</a:t>
            </a:r>
          </a:p>
        </p:txBody>
      </p:sp>
      <p:sp>
        <p:nvSpPr>
          <p:cNvPr id="62" name="Полилиния 61"/>
          <p:cNvSpPr/>
          <p:nvPr/>
        </p:nvSpPr>
        <p:spPr>
          <a:xfrm>
            <a:off x="263210" y="5714052"/>
            <a:ext cx="1944519" cy="412845"/>
          </a:xfrm>
          <a:custGeom>
            <a:avLst/>
            <a:gdLst>
              <a:gd name="connsiteX0" fmla="*/ 0 w 1550678"/>
              <a:gd name="connsiteY0" fmla="*/ 0 h 701347"/>
              <a:gd name="connsiteX1" fmla="*/ 1550678 w 1550678"/>
              <a:gd name="connsiteY1" fmla="*/ 0 h 701347"/>
              <a:gd name="connsiteX2" fmla="*/ 1550678 w 1550678"/>
              <a:gd name="connsiteY2" fmla="*/ 701347 h 701347"/>
              <a:gd name="connsiteX3" fmla="*/ 0 w 1550678"/>
              <a:gd name="connsiteY3" fmla="*/ 701347 h 701347"/>
              <a:gd name="connsiteX4" fmla="*/ 0 w 1550678"/>
              <a:gd name="connsiteY4" fmla="*/ 0 h 70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678" h="701347">
                <a:moveTo>
                  <a:pt x="0" y="0"/>
                </a:moveTo>
                <a:lnTo>
                  <a:pt x="1550678" y="0"/>
                </a:lnTo>
                <a:lnTo>
                  <a:pt x="1550678" y="701347"/>
                </a:lnTo>
                <a:lnTo>
                  <a:pt x="0" y="701347"/>
                </a:lnTo>
                <a:lnTo>
                  <a:pt x="0" y="0"/>
                </a:lnTo>
                <a:close/>
              </a:path>
            </a:pathLst>
          </a:custGeom>
          <a:solidFill>
            <a:srgbClr val="DCF0C6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1905" tIns="41905" rIns="41905" bIns="41905" numCol="1" spcCol="907" anchor="ctr" anchorCtr="0">
            <a:noAutofit/>
          </a:bodyPr>
          <a:lstStyle/>
          <a:p>
            <a:pPr marL="0" lvl="1" algn="ctr" defTabSz="871783">
              <a:spcAft>
                <a:spcPts val="300"/>
              </a:spcAft>
              <a:buClr>
                <a:srgbClr val="000000"/>
              </a:buClr>
              <a:buSzPct val="125000"/>
            </a:pPr>
            <a:r>
              <a:rPr lang="ru-RU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</a:t>
            </a:r>
          </a:p>
        </p:txBody>
      </p:sp>
      <p:sp>
        <p:nvSpPr>
          <p:cNvPr id="67" name="Полилиния 66"/>
          <p:cNvSpPr/>
          <p:nvPr/>
        </p:nvSpPr>
        <p:spPr>
          <a:xfrm>
            <a:off x="263210" y="4389319"/>
            <a:ext cx="1944519" cy="1118311"/>
          </a:xfrm>
          <a:custGeom>
            <a:avLst/>
            <a:gdLst>
              <a:gd name="connsiteX0" fmla="*/ 0 w 1550678"/>
              <a:gd name="connsiteY0" fmla="*/ 0 h 701347"/>
              <a:gd name="connsiteX1" fmla="*/ 1550678 w 1550678"/>
              <a:gd name="connsiteY1" fmla="*/ 0 h 701347"/>
              <a:gd name="connsiteX2" fmla="*/ 1550678 w 1550678"/>
              <a:gd name="connsiteY2" fmla="*/ 701347 h 701347"/>
              <a:gd name="connsiteX3" fmla="*/ 0 w 1550678"/>
              <a:gd name="connsiteY3" fmla="*/ 701347 h 701347"/>
              <a:gd name="connsiteX4" fmla="*/ 0 w 1550678"/>
              <a:gd name="connsiteY4" fmla="*/ 0 h 70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678" h="701347">
                <a:moveTo>
                  <a:pt x="0" y="0"/>
                </a:moveTo>
                <a:lnTo>
                  <a:pt x="1550678" y="0"/>
                </a:lnTo>
                <a:lnTo>
                  <a:pt x="1550678" y="701347"/>
                </a:lnTo>
                <a:lnTo>
                  <a:pt x="0" y="701347"/>
                </a:lnTo>
                <a:lnTo>
                  <a:pt x="0" y="0"/>
                </a:lnTo>
                <a:close/>
              </a:path>
            </a:pathLst>
          </a:custGeom>
          <a:solidFill>
            <a:srgbClr val="DCF0C6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1905" tIns="41905" rIns="41905" bIns="41905" numCol="1" spcCol="907" anchor="ctr" anchorCtr="0">
            <a:noAutofit/>
          </a:bodyPr>
          <a:lstStyle/>
          <a:p>
            <a:pPr marL="0" lvl="1" algn="ctr" defTabSz="871783">
              <a:spcAft>
                <a:spcPts val="300"/>
              </a:spcAft>
              <a:buClr>
                <a:srgbClr val="000000"/>
              </a:buClr>
              <a:buSzPct val="125000"/>
            </a:pPr>
            <a:r>
              <a:rPr lang="ru-RU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383375" y="5577198"/>
            <a:ext cx="6652493" cy="535303"/>
          </a:xfrm>
          <a:prstGeom prst="rect">
            <a:avLst/>
          </a:prstGeom>
        </p:spPr>
        <p:txBody>
          <a:bodyPr wrap="square" lIns="35996" tIns="32653" rIns="65306" bIns="32653">
            <a:spAutoFit/>
          </a:bodyPr>
          <a:lstStyle/>
          <a:p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до 9 млн. рублей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, в т.ч. на текущие цели – до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5 млн. рублей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300"/>
              </a:spcBef>
              <a:spcAft>
                <a:spcPts val="3600"/>
              </a:spcAft>
            </a:pP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4" name="Полилиния 33"/>
          <p:cNvSpPr/>
          <p:nvPr/>
        </p:nvSpPr>
        <p:spPr>
          <a:xfrm>
            <a:off x="229188" y="1758696"/>
            <a:ext cx="1944519" cy="725795"/>
          </a:xfrm>
          <a:custGeom>
            <a:avLst/>
            <a:gdLst>
              <a:gd name="connsiteX0" fmla="*/ 0 w 1550678"/>
              <a:gd name="connsiteY0" fmla="*/ 0 h 701347"/>
              <a:gd name="connsiteX1" fmla="*/ 1550678 w 1550678"/>
              <a:gd name="connsiteY1" fmla="*/ 0 h 701347"/>
              <a:gd name="connsiteX2" fmla="*/ 1550678 w 1550678"/>
              <a:gd name="connsiteY2" fmla="*/ 701347 h 701347"/>
              <a:gd name="connsiteX3" fmla="*/ 0 w 1550678"/>
              <a:gd name="connsiteY3" fmla="*/ 701347 h 701347"/>
              <a:gd name="connsiteX4" fmla="*/ 0 w 1550678"/>
              <a:gd name="connsiteY4" fmla="*/ 0 h 70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678" h="701347">
                <a:moveTo>
                  <a:pt x="0" y="0"/>
                </a:moveTo>
                <a:lnTo>
                  <a:pt x="1550678" y="0"/>
                </a:lnTo>
                <a:lnTo>
                  <a:pt x="1550678" y="701347"/>
                </a:lnTo>
                <a:lnTo>
                  <a:pt x="0" y="701347"/>
                </a:lnTo>
                <a:lnTo>
                  <a:pt x="0" y="0"/>
                </a:lnTo>
                <a:close/>
              </a:path>
            </a:pathLst>
          </a:custGeom>
          <a:solidFill>
            <a:srgbClr val="DCF0C6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1905" tIns="41905" rIns="41905" bIns="41905" numCol="1" spcCol="907" anchor="ctr" anchorCtr="0">
            <a:noAutofit/>
          </a:bodyPr>
          <a:lstStyle/>
          <a:p>
            <a:pPr marL="0" lvl="1" algn="ctr" defTabSz="871783">
              <a:spcAft>
                <a:spcPts val="300"/>
              </a:spcAft>
              <a:buClr>
                <a:srgbClr val="000000"/>
              </a:buClr>
              <a:buSzPct val="125000"/>
              <a:defRPr/>
            </a:pPr>
            <a:r>
              <a:rPr lang="ru-RU" sz="10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Клиент</a:t>
            </a:r>
            <a:endParaRPr lang="ru-RU" sz="9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18138" y="1725548"/>
            <a:ext cx="6617730" cy="835385"/>
          </a:xfrm>
          <a:prstGeom prst="rect">
            <a:avLst/>
          </a:prstGeom>
        </p:spPr>
        <p:txBody>
          <a:bodyPr wrap="square" lIns="35996" tIns="32653" rIns="65306" bIns="32653">
            <a:spAutoFit/>
          </a:bodyPr>
          <a:lstStyle/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Индивидуальный предприниматель - глава КФХ,  Индивидуальный предприниматель – глава КФХ, член действующего сельскохозяйственного потребительского кооператива *(СПоК</a:t>
            </a:r>
            <a:r>
              <a:rPr lang="ru-RU" sz="1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), признанный победителем регионального конкурса по отбору </a:t>
            </a:r>
            <a:r>
              <a:rPr lang="ru-RU" sz="1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граждан </a:t>
            </a:r>
            <a:r>
              <a:rPr lang="ru-RU" sz="1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и </a:t>
            </a:r>
            <a:r>
              <a:rPr lang="ru-RU" sz="1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КФХ для предоставления грантов «Агростартап</a:t>
            </a:r>
            <a:r>
              <a:rPr lang="ru-RU" sz="1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».</a:t>
            </a:r>
            <a:endParaRPr lang="ru-RU" sz="1000" b="1" u="sng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08311"/>
              </p:ext>
            </p:extLst>
          </p:nvPr>
        </p:nvGraphicFramePr>
        <p:xfrm>
          <a:off x="2403017" y="4370160"/>
          <a:ext cx="6526503" cy="109887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561988">
                  <a:extLst>
                    <a:ext uri="{9D8B030D-6E8A-4147-A177-3AD203B41FA5}">
                      <a16:colId xmlns="" xmlns:a16="http://schemas.microsoft.com/office/drawing/2014/main" val="1270809148"/>
                    </a:ext>
                  </a:extLst>
                </a:gridCol>
                <a:gridCol w="964515">
                  <a:extLst>
                    <a:ext uri="{9D8B030D-6E8A-4147-A177-3AD203B41FA5}">
                      <a16:colId xmlns="" xmlns:a16="http://schemas.microsoft.com/office/drawing/2014/main" val="604166262"/>
                    </a:ext>
                  </a:extLst>
                </a:gridCol>
              </a:tblGrid>
              <a:tr h="2618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Сроки кредитования устанавливаются с учетом целевого использования кредита:</a:t>
                      </a:r>
                      <a:endParaRPr lang="ru-RU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8040" marR="480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Срок кредита</a:t>
                      </a:r>
                    </a:p>
                  </a:txBody>
                  <a:tcPr marL="48040" marR="48040" marT="0" marB="0"/>
                </a:tc>
                <a:extLst>
                  <a:ext uri="{0D108BD9-81ED-4DB2-BD59-A6C34878D82A}">
                    <a16:rowId xmlns="" xmlns:a16="http://schemas.microsoft.com/office/drawing/2014/main" val="80731136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На пополнение оборотных средств, в том числе на проведение сезонных работ в рамках Проекта, в том числе в рамках комплексного кредитования</a:t>
                      </a:r>
                    </a:p>
                  </a:txBody>
                  <a:tcPr marL="48040" marR="4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до </a:t>
                      </a:r>
                      <a:r>
                        <a:rPr lang="ru-RU" sz="1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2 лет</a:t>
                      </a:r>
                    </a:p>
                  </a:txBody>
                  <a:tcPr marL="48040" marR="48040" marT="0" marB="0"/>
                </a:tc>
                <a:extLst>
                  <a:ext uri="{0D108BD9-81ED-4DB2-BD59-A6C34878D82A}">
                    <a16:rowId xmlns="" xmlns:a16="http://schemas.microsoft.com/office/drawing/2014/main" val="3347279190"/>
                  </a:ext>
                </a:extLst>
              </a:tr>
              <a:tr h="1465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На инвестиционные цели</a:t>
                      </a:r>
                      <a:endParaRPr lang="ru-RU" sz="1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8040" marR="4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ru-RU" sz="10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до 10 </a:t>
                      </a:r>
                      <a:r>
                        <a:rPr lang="ru-RU" sz="1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itchFamily="34" charset="0"/>
                        </a:rPr>
                        <a:t>лет</a:t>
                      </a:r>
                    </a:p>
                  </a:txBody>
                  <a:tcPr marL="48040" marR="48040" marT="0" marB="0"/>
                </a:tc>
                <a:extLst>
                  <a:ext uri="{0D108BD9-81ED-4DB2-BD59-A6C34878D82A}">
                    <a16:rowId xmlns="" xmlns:a16="http://schemas.microsoft.com/office/drawing/2014/main" val="1405284228"/>
                  </a:ext>
                </a:extLst>
              </a:tr>
              <a:tr h="1465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0" marR="480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endParaRPr lang="ru-RU" sz="9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8040" marR="48040" marT="0" marB="0"/>
                </a:tc>
                <a:extLst>
                  <a:ext uri="{0D108BD9-81ED-4DB2-BD59-A6C34878D82A}">
                    <a16:rowId xmlns="" xmlns:a16="http://schemas.microsoft.com/office/drawing/2014/main" val="296784116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22300" y="2578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188" y="1347237"/>
            <a:ext cx="88080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5C2A"/>
                </a:solidFill>
                <a:latin typeface="Arial" panose="020B0604020202020204" pitchFamily="34" charset="0"/>
                <a:cs typeface="Arial" pitchFamily="34" charset="0"/>
              </a:rPr>
              <a:t>Кредитная программа «Стань </a:t>
            </a:r>
            <a:r>
              <a:rPr lang="ru-RU" sz="1400" b="1" dirty="0">
                <a:solidFill>
                  <a:srgbClr val="005C2A"/>
                </a:solidFill>
                <a:latin typeface="Arial" panose="020B0604020202020204" pitchFamily="34" charset="0"/>
                <a:cs typeface="Arial" pitchFamily="34" charset="0"/>
              </a:rPr>
              <a:t>фермером</a:t>
            </a:r>
            <a:r>
              <a:rPr lang="ru-RU" sz="1400" b="1" dirty="0" smtClean="0">
                <a:solidFill>
                  <a:srgbClr val="005C2A"/>
                </a:solidFill>
                <a:latin typeface="Arial" panose="020B0604020202020204" pitchFamily="34" charset="0"/>
                <a:cs typeface="Arial" pitchFamily="34" charset="0"/>
              </a:rPr>
              <a:t>» </a:t>
            </a:r>
            <a:endParaRPr lang="ru-RU" sz="1400" b="1" dirty="0">
              <a:solidFill>
                <a:srgbClr val="005C2A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9365" y="1253378"/>
            <a:ext cx="9014635" cy="8739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86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2317120" y="1436465"/>
            <a:ext cx="6777187" cy="5035123"/>
          </a:xfrm>
          <a:prstGeom prst="rect">
            <a:avLst/>
          </a:prstGeom>
          <a:noFill/>
          <a:ln w="1905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t"/>
          <a:lstStyle/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59" indent="-62359">
              <a:buFont typeface="Wingdings" panose="05000000000000000000" pitchFamily="2" charset="2"/>
              <a:buChar char="§"/>
            </a:pPr>
            <a:endParaRPr lang="ru-RU" sz="900" b="1" dirty="0">
              <a:solidFill>
                <a:srgbClr val="4F62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8652" y="593714"/>
            <a:ext cx="5287444" cy="518840"/>
          </a:xfrm>
          <a:prstGeom prst="rect">
            <a:avLst/>
          </a:prstGeom>
        </p:spPr>
        <p:txBody>
          <a:bodyPr vert="horz" lIns="65306" tIns="32653" rIns="65306" bIns="32653" rtlCol="0" anchor="ctr">
            <a:noAutofit/>
          </a:bodyPr>
          <a:lstStyle>
            <a:defPPr>
              <a:defRPr lang="en-US"/>
            </a:defPPr>
            <a:lvl1pPr defTabSz="457200">
              <a:spcBef>
                <a:spcPct val="0"/>
              </a:spcBef>
              <a:buNone/>
              <a:defRPr sz="16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defTabSz="457200">
              <a:defRPr sz="1800"/>
            </a:lvl2pPr>
            <a:lvl3pPr marL="914400" defTabSz="457200">
              <a:defRPr sz="1800"/>
            </a:lvl3pPr>
            <a:lvl4pPr marL="1371600" defTabSz="457200">
              <a:defRPr sz="1800"/>
            </a:lvl4pPr>
            <a:lvl5pPr marL="1828800" defTabSz="457200">
              <a:defRPr sz="1800"/>
            </a:lvl5pPr>
            <a:lvl6pPr marL="2286000" defTabSz="457200">
              <a:defRPr sz="1800"/>
            </a:lvl6pPr>
            <a:lvl7pPr marL="2743200" defTabSz="457200">
              <a:defRPr sz="1800"/>
            </a:lvl7pPr>
            <a:lvl8pPr marL="3200400" defTabSz="457200">
              <a:defRPr sz="1800"/>
            </a:lvl8pPr>
            <a:lvl9pPr marL="3657600" defTabSz="457200">
              <a:defRPr sz="1800"/>
            </a:lvl9pPr>
          </a:lstStyle>
          <a:p>
            <a:r>
              <a:rPr lang="ru-RU" sz="1400" dirty="0"/>
              <a:t>Финансовая поддержка начинающих фермеров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2362484" y="1436466"/>
            <a:ext cx="6686457" cy="2181908"/>
          </a:xfrm>
          <a:prstGeom prst="rect">
            <a:avLst/>
          </a:prstGeom>
        </p:spPr>
        <p:txBody>
          <a:bodyPr wrap="square" lIns="35996" tIns="32653" rIns="65306" bIns="32653">
            <a:spAutoFit/>
          </a:bodyPr>
          <a:lstStyle/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Основное обеспечение: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Независимо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от целей финансирования - залог земельного участка/прав аренды земельного участка, на котором будет осуществляться реализация Проекта с использованием кредитных средств Банка.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Залог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имущества, приобретаемого за счет средств Банка (автотранспорт, техника, оборудование, молодняк с/х животных, земли с/х назначения).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Поручительство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гарантийных региональных фондов.</a:t>
            </a:r>
          </a:p>
          <a:p>
            <a:pPr marL="85715" lvl="1" algn="just" defTabSz="871783">
              <a:spcBef>
                <a:spcPts val="300"/>
              </a:spcBef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В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залог не принимается имущество Клиента/третьего лица,  приобретенное (полностью или частично) за счет средств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гранта, если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в нормативных правовых актах субъекта РФ существует запрет на отчуждение имущества, приобретенного за счет 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гранта.</a:t>
            </a:r>
            <a:endParaRPr lang="ru-RU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85715" lvl="1" algn="just" defTabSz="871783"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Дополнительное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обеспечение - обязательно:</a:t>
            </a:r>
          </a:p>
          <a:p>
            <a:pPr marL="85715" lvl="1" algn="just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Поручительства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физических лиц (всех участники КФХ, залогодатели-третьи лица).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85715" lvl="1" algn="just" defTabSz="871783">
              <a:buClr>
                <a:schemeClr val="tx1">
                  <a:lumMod val="65000"/>
                  <a:lumOff val="35000"/>
                </a:schemeClr>
              </a:buClr>
              <a:buSzPct val="100000"/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- Поручительства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юридических лиц/ИП (залогодатели-третьи лица/СПоК – если Заемщик является членом СПоК).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6" name="Полилиния 35"/>
          <p:cNvSpPr/>
          <p:nvPr/>
        </p:nvSpPr>
        <p:spPr>
          <a:xfrm>
            <a:off x="251138" y="1484784"/>
            <a:ext cx="1944519" cy="1154485"/>
          </a:xfrm>
          <a:custGeom>
            <a:avLst/>
            <a:gdLst>
              <a:gd name="connsiteX0" fmla="*/ 0 w 1539264"/>
              <a:gd name="connsiteY0" fmla="*/ 0 h 696184"/>
              <a:gd name="connsiteX1" fmla="*/ 1539264 w 1539264"/>
              <a:gd name="connsiteY1" fmla="*/ 0 h 696184"/>
              <a:gd name="connsiteX2" fmla="*/ 1539264 w 1539264"/>
              <a:gd name="connsiteY2" fmla="*/ 696184 h 696184"/>
              <a:gd name="connsiteX3" fmla="*/ 0 w 1539264"/>
              <a:gd name="connsiteY3" fmla="*/ 696184 h 696184"/>
              <a:gd name="connsiteX4" fmla="*/ 0 w 1539264"/>
              <a:gd name="connsiteY4" fmla="*/ 0 h 69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64" h="696184">
                <a:moveTo>
                  <a:pt x="0" y="0"/>
                </a:moveTo>
                <a:lnTo>
                  <a:pt x="1539264" y="0"/>
                </a:lnTo>
                <a:lnTo>
                  <a:pt x="1539264" y="696184"/>
                </a:lnTo>
                <a:lnTo>
                  <a:pt x="0" y="696184"/>
                </a:lnTo>
                <a:lnTo>
                  <a:pt x="0" y="0"/>
                </a:lnTo>
                <a:close/>
              </a:path>
            </a:pathLst>
          </a:custGeom>
          <a:solidFill>
            <a:srgbClr val="DCF0C6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1905" tIns="41905" rIns="41905" bIns="41905" numCol="1" spcCol="907" anchor="ctr" anchorCtr="0">
            <a:noAutofit/>
          </a:bodyPr>
          <a:lstStyle/>
          <a:p>
            <a:pPr algn="ctr" defTabSz="4888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000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288276" y="3807284"/>
            <a:ext cx="1944519" cy="1154485"/>
          </a:xfrm>
          <a:custGeom>
            <a:avLst/>
            <a:gdLst>
              <a:gd name="connsiteX0" fmla="*/ 0 w 1539264"/>
              <a:gd name="connsiteY0" fmla="*/ 0 h 696184"/>
              <a:gd name="connsiteX1" fmla="*/ 1539264 w 1539264"/>
              <a:gd name="connsiteY1" fmla="*/ 0 h 696184"/>
              <a:gd name="connsiteX2" fmla="*/ 1539264 w 1539264"/>
              <a:gd name="connsiteY2" fmla="*/ 696184 h 696184"/>
              <a:gd name="connsiteX3" fmla="*/ 0 w 1539264"/>
              <a:gd name="connsiteY3" fmla="*/ 696184 h 696184"/>
              <a:gd name="connsiteX4" fmla="*/ 0 w 1539264"/>
              <a:gd name="connsiteY4" fmla="*/ 0 h 69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264" h="696184">
                <a:moveTo>
                  <a:pt x="0" y="0"/>
                </a:moveTo>
                <a:lnTo>
                  <a:pt x="1539264" y="0"/>
                </a:lnTo>
                <a:lnTo>
                  <a:pt x="1539264" y="696184"/>
                </a:lnTo>
                <a:lnTo>
                  <a:pt x="0" y="696184"/>
                </a:lnTo>
                <a:lnTo>
                  <a:pt x="0" y="0"/>
                </a:lnTo>
                <a:close/>
              </a:path>
            </a:pathLst>
          </a:custGeom>
          <a:solidFill>
            <a:srgbClr val="DCF0C6">
              <a:lumMod val="50000"/>
            </a:srgbClr>
          </a:solid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41905" tIns="41905" rIns="41905" bIns="41905" numCol="1" spcCol="907" anchor="ctr" anchorCtr="0">
            <a:noAutofit/>
          </a:bodyPr>
          <a:lstStyle/>
          <a:p>
            <a:pPr algn="ctr" defTabSz="48889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000" b="1" kern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Клиенту/Участнику кредитной сделки</a:t>
            </a:r>
            <a:endParaRPr lang="ru-RU" sz="10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366814" y="3789544"/>
            <a:ext cx="6777186" cy="2682045"/>
          </a:xfrm>
          <a:prstGeom prst="rect">
            <a:avLst/>
          </a:prstGeom>
        </p:spPr>
        <p:txBody>
          <a:bodyPr wrap="square" lIns="35996" tIns="32653" rIns="65306" bIns="32653">
            <a:spAutoFit/>
          </a:bodyPr>
          <a:lstStyle/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1. Не входит в ГСК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2. Отсутствует задолженность перед бюджетом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/ </a:t>
            </a:r>
            <a:r>
              <a:rPr lang="ru-RU" sz="1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внебюджтными</a:t>
            </a: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фондами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3. Отсутствует задолженность по заработной плате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4. Отсутствует очередь неисполненных в срок распоряжений или арест по счету Клиента.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5. Наличие действующих лицензий/сертификатов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6. Отсутствие вступивших в законную силу, но не исполненных судебных актов, и отсутствие исков, находящихся в стадии судебного рассмотрения (проверяется в отношении Участников кредитной сделки)</a:t>
            </a:r>
          </a:p>
          <a:p>
            <a:pPr marL="85715" lvl="1" algn="just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7. Участники кредитной сделки не находятся в процессе реорганизации, ликвидации, банкротства, отсутствуют принятые арбитражным судом заявления о признании Участников кредитной сделки банкротом.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8. В отношении Участников кредитной сделки принятые судом заявления о банкротстве/введении одной из процедур банкротства или судебного акта о введении одной из процедур банкротства, в т.ч. к физическому лицу (гражданину).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9. Возраст Клиента – не менее 23 лет и не более 65 лет на дату заключения договора кредитования.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10. Члены КФХ – граждане Российской Федерации.</a:t>
            </a:r>
          </a:p>
          <a:p>
            <a:pPr marL="85715" lvl="1" defTabSz="871783">
              <a:buClr>
                <a:schemeClr val="tx1">
                  <a:lumMod val="65000"/>
                  <a:lumOff val="35000"/>
                </a:schemeClr>
              </a:buClr>
              <a:buSzPct val="125000"/>
            </a:pPr>
            <a:r>
              <a:rPr lang="ru-RU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11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. Срок деятельности СПоК – не менее 24 месяцев.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9365" y="1253378"/>
            <a:ext cx="9014635" cy="87390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91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1"/>
          <p:cNvSpPr>
            <a:spLocks noChangeArrowheads="1"/>
          </p:cNvSpPr>
          <p:nvPr/>
        </p:nvSpPr>
        <p:spPr bwMode="auto">
          <a:xfrm>
            <a:off x="367648" y="285097"/>
            <a:ext cx="5924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Franklin Gothic Book" panose="020B0503020102020204" pitchFamily="34" charset="0"/>
              </a:rPr>
              <a:t>Специализированная поддержка фермерства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z="1000" smtClean="0"/>
              <a:pPr/>
              <a:t>9</a:t>
            </a:fld>
            <a:endParaRPr lang="en-US" sz="10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79512" y="1949599"/>
            <a:ext cx="4608512" cy="936104"/>
          </a:xfrm>
          <a:prstGeom prst="homePlate">
            <a:avLst/>
          </a:prstGeom>
          <a:solidFill>
            <a:srgbClr val="2B6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иугольник 21"/>
          <p:cNvSpPr/>
          <p:nvPr/>
        </p:nvSpPr>
        <p:spPr>
          <a:xfrm flipH="1">
            <a:off x="4427984" y="2448124"/>
            <a:ext cx="4788024" cy="936104"/>
          </a:xfrm>
          <a:prstGeom prst="homePlate">
            <a:avLst/>
          </a:prstGeom>
          <a:solidFill>
            <a:srgbClr val="F8D3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24744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100852" y="1858579"/>
            <a:ext cx="127856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9433" y="1538734"/>
            <a:ext cx="864096" cy="8640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17" y="1442333"/>
            <a:ext cx="829117" cy="966996"/>
          </a:xfrm>
          <a:prstGeom prst="rect">
            <a:avLst/>
          </a:prstGeom>
        </p:spPr>
      </p:pic>
      <p:sp>
        <p:nvSpPr>
          <p:cNvPr id="32" name="Freeform 50"/>
          <p:cNvSpPr>
            <a:spLocks noEditPoints="1"/>
          </p:cNvSpPr>
          <p:nvPr/>
        </p:nvSpPr>
        <p:spPr bwMode="auto">
          <a:xfrm>
            <a:off x="5018157" y="2563996"/>
            <a:ext cx="528160" cy="527184"/>
          </a:xfrm>
          <a:custGeom>
            <a:avLst/>
            <a:gdLst>
              <a:gd name="T0" fmla="*/ 4593 w 5497"/>
              <a:gd name="T1" fmla="*/ 1614 h 5487"/>
              <a:gd name="T2" fmla="*/ 5457 w 5497"/>
              <a:gd name="T3" fmla="*/ 750 h 5487"/>
              <a:gd name="T4" fmla="*/ 5458 w 5497"/>
              <a:gd name="T5" fmla="*/ 608 h 5487"/>
              <a:gd name="T6" fmla="*/ 5390 w 5497"/>
              <a:gd name="T7" fmla="*/ 579 h 5487"/>
              <a:gd name="T8" fmla="*/ 5393 w 5497"/>
              <a:gd name="T9" fmla="*/ 585 h 5487"/>
              <a:gd name="T10" fmla="*/ 4923 w 5497"/>
              <a:gd name="T11" fmla="*/ 569 h 5487"/>
              <a:gd name="T12" fmla="*/ 4907 w 5497"/>
              <a:gd name="T13" fmla="*/ 99 h 5487"/>
              <a:gd name="T14" fmla="*/ 4804 w 5497"/>
              <a:gd name="T15" fmla="*/ 2 h 5487"/>
              <a:gd name="T16" fmla="*/ 4736 w 5497"/>
              <a:gd name="T17" fmla="*/ 32 h 5487"/>
              <a:gd name="T18" fmla="*/ 3873 w 5497"/>
              <a:gd name="T19" fmla="*/ 891 h 5487"/>
              <a:gd name="T20" fmla="*/ 3844 w 5497"/>
              <a:gd name="T21" fmla="*/ 965 h 5487"/>
              <a:gd name="T22" fmla="*/ 3844 w 5497"/>
              <a:gd name="T23" fmla="*/ 1065 h 5487"/>
              <a:gd name="T24" fmla="*/ 706 w 5497"/>
              <a:gd name="T25" fmla="*/ 1643 h 5487"/>
              <a:gd name="T26" fmla="*/ 1284 w 5497"/>
              <a:gd name="T27" fmla="*/ 4780 h 5487"/>
              <a:gd name="T28" fmla="*/ 4422 w 5497"/>
              <a:gd name="T29" fmla="*/ 4202 h 5487"/>
              <a:gd name="T30" fmla="*/ 4422 w 5497"/>
              <a:gd name="T31" fmla="*/ 1643 h 5487"/>
              <a:gd name="T32" fmla="*/ 4522 w 5497"/>
              <a:gd name="T33" fmla="*/ 1643 h 5487"/>
              <a:gd name="T34" fmla="*/ 4593 w 5497"/>
              <a:gd name="T35" fmla="*/ 1614 h 5487"/>
              <a:gd name="T36" fmla="*/ 4623 w 5497"/>
              <a:gd name="T37" fmla="*/ 2924 h 5487"/>
              <a:gd name="T38" fmla="*/ 2568 w 5497"/>
              <a:gd name="T39" fmla="*/ 4984 h 5487"/>
              <a:gd name="T40" fmla="*/ 507 w 5497"/>
              <a:gd name="T41" fmla="*/ 2929 h 5487"/>
              <a:gd name="T42" fmla="*/ 2562 w 5497"/>
              <a:gd name="T43" fmla="*/ 868 h 5487"/>
              <a:gd name="T44" fmla="*/ 3856 w 5497"/>
              <a:gd name="T45" fmla="*/ 1324 h 5487"/>
              <a:gd name="T46" fmla="*/ 3861 w 5497"/>
              <a:gd name="T47" fmla="*/ 1491 h 5487"/>
              <a:gd name="T48" fmla="*/ 3461 w 5497"/>
              <a:gd name="T49" fmla="*/ 1891 h 5487"/>
              <a:gd name="T50" fmla="*/ 1528 w 5497"/>
              <a:gd name="T51" fmla="*/ 2018 h 5487"/>
              <a:gd name="T52" fmla="*/ 1655 w 5497"/>
              <a:gd name="T53" fmla="*/ 3951 h 5487"/>
              <a:gd name="T54" fmla="*/ 3588 w 5497"/>
              <a:gd name="T55" fmla="*/ 3824 h 5487"/>
              <a:gd name="T56" fmla="*/ 3601 w 5497"/>
              <a:gd name="T57" fmla="*/ 2033 h 5487"/>
              <a:gd name="T58" fmla="*/ 4001 w 5497"/>
              <a:gd name="T59" fmla="*/ 1633 h 5487"/>
              <a:gd name="T60" fmla="*/ 4166 w 5497"/>
              <a:gd name="T61" fmla="*/ 1639 h 5487"/>
              <a:gd name="T62" fmla="*/ 4623 w 5497"/>
              <a:gd name="T63" fmla="*/ 2924 h 5487"/>
              <a:gd name="T64" fmla="*/ 2501 w 5497"/>
              <a:gd name="T65" fmla="*/ 2991 h 5487"/>
              <a:gd name="T66" fmla="*/ 2642 w 5497"/>
              <a:gd name="T67" fmla="*/ 2991 h 5487"/>
              <a:gd name="T68" fmla="*/ 2842 w 5497"/>
              <a:gd name="T69" fmla="*/ 2791 h 5487"/>
              <a:gd name="T70" fmla="*/ 2872 w 5497"/>
              <a:gd name="T71" fmla="*/ 2920 h 5487"/>
              <a:gd name="T72" fmla="*/ 2572 w 5497"/>
              <a:gd name="T73" fmla="*/ 3220 h 5487"/>
              <a:gd name="T74" fmla="*/ 2272 w 5497"/>
              <a:gd name="T75" fmla="*/ 2920 h 5487"/>
              <a:gd name="T76" fmla="*/ 2572 w 5497"/>
              <a:gd name="T77" fmla="*/ 2620 h 5487"/>
              <a:gd name="T78" fmla="*/ 2701 w 5497"/>
              <a:gd name="T79" fmla="*/ 2650 h 5487"/>
              <a:gd name="T80" fmla="*/ 2501 w 5497"/>
              <a:gd name="T81" fmla="*/ 2850 h 5487"/>
              <a:gd name="T82" fmla="*/ 2501 w 5497"/>
              <a:gd name="T83" fmla="*/ 2991 h 5487"/>
              <a:gd name="T84" fmla="*/ 2847 w 5497"/>
              <a:gd name="T85" fmla="*/ 2503 h 5487"/>
              <a:gd name="T86" fmla="*/ 2154 w 5497"/>
              <a:gd name="T87" fmla="*/ 2644 h 5487"/>
              <a:gd name="T88" fmla="*/ 2295 w 5497"/>
              <a:gd name="T89" fmla="*/ 3337 h 5487"/>
              <a:gd name="T90" fmla="*/ 2988 w 5497"/>
              <a:gd name="T91" fmla="*/ 3196 h 5487"/>
              <a:gd name="T92" fmla="*/ 2988 w 5497"/>
              <a:gd name="T93" fmla="*/ 2644 h 5487"/>
              <a:gd name="T94" fmla="*/ 3462 w 5497"/>
              <a:gd name="T95" fmla="*/ 2170 h 5487"/>
              <a:gd name="T96" fmla="*/ 3321 w 5497"/>
              <a:gd name="T97" fmla="*/ 3815 h 5487"/>
              <a:gd name="T98" fmla="*/ 1675 w 5497"/>
              <a:gd name="T99" fmla="*/ 3674 h 5487"/>
              <a:gd name="T100" fmla="*/ 1816 w 5497"/>
              <a:gd name="T101" fmla="*/ 2029 h 5487"/>
              <a:gd name="T102" fmla="*/ 3321 w 5497"/>
              <a:gd name="T103" fmla="*/ 2029 h 5487"/>
              <a:gd name="T104" fmla="*/ 2847 w 5497"/>
              <a:gd name="T105" fmla="*/ 2503 h 5487"/>
              <a:gd name="T106" fmla="*/ 4063 w 5497"/>
              <a:gd name="T107" fmla="*/ 1429 h 5487"/>
              <a:gd name="T108" fmla="*/ 4049 w 5497"/>
              <a:gd name="T109" fmla="*/ 1003 h 5487"/>
              <a:gd name="T110" fmla="*/ 4719 w 5497"/>
              <a:gd name="T111" fmla="*/ 333 h 5487"/>
              <a:gd name="T112" fmla="*/ 4730 w 5497"/>
              <a:gd name="T113" fmla="*/ 666 h 5487"/>
              <a:gd name="T114" fmla="*/ 4830 w 5497"/>
              <a:gd name="T115" fmla="*/ 766 h 5487"/>
              <a:gd name="T116" fmla="*/ 5163 w 5497"/>
              <a:gd name="T117" fmla="*/ 777 h 5487"/>
              <a:gd name="T118" fmla="*/ 4489 w 5497"/>
              <a:gd name="T119" fmla="*/ 1443 h 5487"/>
              <a:gd name="T120" fmla="*/ 4063 w 5497"/>
              <a:gd name="T121" fmla="*/ 1429 h 5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497" h="5487">
                <a:moveTo>
                  <a:pt x="4593" y="1614"/>
                </a:moveTo>
                <a:lnTo>
                  <a:pt x="5457" y="750"/>
                </a:lnTo>
                <a:cubicBezTo>
                  <a:pt x="5496" y="711"/>
                  <a:pt x="5497" y="647"/>
                  <a:pt x="5458" y="608"/>
                </a:cubicBezTo>
                <a:cubicBezTo>
                  <a:pt x="5440" y="590"/>
                  <a:pt x="5416" y="579"/>
                  <a:pt x="5390" y="579"/>
                </a:cubicBezTo>
                <a:lnTo>
                  <a:pt x="5393" y="585"/>
                </a:lnTo>
                <a:lnTo>
                  <a:pt x="4923" y="569"/>
                </a:lnTo>
                <a:lnTo>
                  <a:pt x="4907" y="99"/>
                </a:lnTo>
                <a:cubicBezTo>
                  <a:pt x="4905" y="43"/>
                  <a:pt x="4859" y="0"/>
                  <a:pt x="4804" y="2"/>
                </a:cubicBezTo>
                <a:cubicBezTo>
                  <a:pt x="4778" y="3"/>
                  <a:pt x="4754" y="13"/>
                  <a:pt x="4736" y="32"/>
                </a:cubicBezTo>
                <a:lnTo>
                  <a:pt x="3873" y="891"/>
                </a:lnTo>
                <a:cubicBezTo>
                  <a:pt x="3854" y="910"/>
                  <a:pt x="3843" y="937"/>
                  <a:pt x="3844" y="965"/>
                </a:cubicBezTo>
                <a:lnTo>
                  <a:pt x="3844" y="1065"/>
                </a:lnTo>
                <a:cubicBezTo>
                  <a:pt x="2818" y="358"/>
                  <a:pt x="1413" y="617"/>
                  <a:pt x="706" y="1643"/>
                </a:cubicBezTo>
                <a:cubicBezTo>
                  <a:pt x="0" y="2669"/>
                  <a:pt x="258" y="4073"/>
                  <a:pt x="1284" y="4780"/>
                </a:cubicBezTo>
                <a:cubicBezTo>
                  <a:pt x="2310" y="5487"/>
                  <a:pt x="3715" y="5228"/>
                  <a:pt x="4422" y="4202"/>
                </a:cubicBezTo>
                <a:cubicBezTo>
                  <a:pt x="4953" y="3432"/>
                  <a:pt x="4953" y="2413"/>
                  <a:pt x="4422" y="1643"/>
                </a:cubicBezTo>
                <a:lnTo>
                  <a:pt x="4522" y="1643"/>
                </a:lnTo>
                <a:cubicBezTo>
                  <a:pt x="4549" y="1643"/>
                  <a:pt x="4574" y="1632"/>
                  <a:pt x="4593" y="1614"/>
                </a:cubicBezTo>
                <a:close/>
                <a:moveTo>
                  <a:pt x="4623" y="2924"/>
                </a:moveTo>
                <a:cubicBezTo>
                  <a:pt x="4625" y="4060"/>
                  <a:pt x="3704" y="4983"/>
                  <a:pt x="2568" y="4984"/>
                </a:cubicBezTo>
                <a:cubicBezTo>
                  <a:pt x="1431" y="4986"/>
                  <a:pt x="509" y="4066"/>
                  <a:pt x="507" y="2929"/>
                </a:cubicBezTo>
                <a:cubicBezTo>
                  <a:pt x="506" y="1792"/>
                  <a:pt x="1426" y="870"/>
                  <a:pt x="2562" y="868"/>
                </a:cubicBezTo>
                <a:cubicBezTo>
                  <a:pt x="3033" y="868"/>
                  <a:pt x="3490" y="1028"/>
                  <a:pt x="3856" y="1324"/>
                </a:cubicBezTo>
                <a:lnTo>
                  <a:pt x="3861" y="1491"/>
                </a:lnTo>
                <a:lnTo>
                  <a:pt x="3461" y="1891"/>
                </a:lnTo>
                <a:cubicBezTo>
                  <a:pt x="2892" y="1392"/>
                  <a:pt x="2026" y="1449"/>
                  <a:pt x="1528" y="2018"/>
                </a:cubicBezTo>
                <a:cubicBezTo>
                  <a:pt x="1029" y="2587"/>
                  <a:pt x="1086" y="3453"/>
                  <a:pt x="1655" y="3951"/>
                </a:cubicBezTo>
                <a:cubicBezTo>
                  <a:pt x="2224" y="4450"/>
                  <a:pt x="3090" y="4393"/>
                  <a:pt x="3588" y="3824"/>
                </a:cubicBezTo>
                <a:cubicBezTo>
                  <a:pt x="4036" y="3313"/>
                  <a:pt x="4042" y="2550"/>
                  <a:pt x="3601" y="2033"/>
                </a:cubicBezTo>
                <a:lnTo>
                  <a:pt x="4001" y="1633"/>
                </a:lnTo>
                <a:lnTo>
                  <a:pt x="4166" y="1639"/>
                </a:lnTo>
                <a:cubicBezTo>
                  <a:pt x="4460" y="2003"/>
                  <a:pt x="4621" y="2456"/>
                  <a:pt x="4623" y="2924"/>
                </a:cubicBezTo>
                <a:close/>
                <a:moveTo>
                  <a:pt x="2501" y="2991"/>
                </a:moveTo>
                <a:cubicBezTo>
                  <a:pt x="2540" y="3029"/>
                  <a:pt x="2603" y="3029"/>
                  <a:pt x="2642" y="2991"/>
                </a:cubicBezTo>
                <a:lnTo>
                  <a:pt x="2842" y="2791"/>
                </a:lnTo>
                <a:cubicBezTo>
                  <a:pt x="2862" y="2831"/>
                  <a:pt x="2872" y="2875"/>
                  <a:pt x="2872" y="2920"/>
                </a:cubicBezTo>
                <a:cubicBezTo>
                  <a:pt x="2872" y="3085"/>
                  <a:pt x="2738" y="3220"/>
                  <a:pt x="2572" y="3220"/>
                </a:cubicBezTo>
                <a:cubicBezTo>
                  <a:pt x="2406" y="3220"/>
                  <a:pt x="2272" y="3085"/>
                  <a:pt x="2272" y="2920"/>
                </a:cubicBezTo>
                <a:cubicBezTo>
                  <a:pt x="2272" y="2754"/>
                  <a:pt x="2406" y="2620"/>
                  <a:pt x="2572" y="2620"/>
                </a:cubicBezTo>
                <a:cubicBezTo>
                  <a:pt x="2617" y="2620"/>
                  <a:pt x="2661" y="2630"/>
                  <a:pt x="2701" y="2650"/>
                </a:cubicBezTo>
                <a:lnTo>
                  <a:pt x="2501" y="2850"/>
                </a:lnTo>
                <a:cubicBezTo>
                  <a:pt x="2462" y="2889"/>
                  <a:pt x="2462" y="2952"/>
                  <a:pt x="2501" y="2991"/>
                </a:cubicBezTo>
                <a:close/>
                <a:moveTo>
                  <a:pt x="2847" y="2503"/>
                </a:moveTo>
                <a:cubicBezTo>
                  <a:pt x="2617" y="2350"/>
                  <a:pt x="2307" y="2413"/>
                  <a:pt x="2154" y="2644"/>
                </a:cubicBezTo>
                <a:cubicBezTo>
                  <a:pt x="2002" y="2874"/>
                  <a:pt x="2065" y="3184"/>
                  <a:pt x="2295" y="3337"/>
                </a:cubicBezTo>
                <a:cubicBezTo>
                  <a:pt x="2525" y="3489"/>
                  <a:pt x="2836" y="3426"/>
                  <a:pt x="2988" y="3196"/>
                </a:cubicBezTo>
                <a:cubicBezTo>
                  <a:pt x="3099" y="3028"/>
                  <a:pt x="3099" y="2811"/>
                  <a:pt x="2988" y="2644"/>
                </a:cubicBezTo>
                <a:lnTo>
                  <a:pt x="3462" y="2170"/>
                </a:lnTo>
                <a:cubicBezTo>
                  <a:pt x="3878" y="2663"/>
                  <a:pt x="3814" y="3400"/>
                  <a:pt x="3321" y="3815"/>
                </a:cubicBezTo>
                <a:cubicBezTo>
                  <a:pt x="2828" y="4231"/>
                  <a:pt x="2091" y="4168"/>
                  <a:pt x="1675" y="3674"/>
                </a:cubicBezTo>
                <a:cubicBezTo>
                  <a:pt x="1260" y="3181"/>
                  <a:pt x="1323" y="2444"/>
                  <a:pt x="1816" y="2029"/>
                </a:cubicBezTo>
                <a:cubicBezTo>
                  <a:pt x="2251" y="1662"/>
                  <a:pt x="2886" y="1662"/>
                  <a:pt x="3321" y="2029"/>
                </a:cubicBezTo>
                <a:lnTo>
                  <a:pt x="2847" y="2503"/>
                </a:lnTo>
                <a:close/>
                <a:moveTo>
                  <a:pt x="4063" y="1429"/>
                </a:moveTo>
                <a:lnTo>
                  <a:pt x="4049" y="1003"/>
                </a:lnTo>
                <a:lnTo>
                  <a:pt x="4719" y="333"/>
                </a:lnTo>
                <a:lnTo>
                  <a:pt x="4730" y="666"/>
                </a:lnTo>
                <a:cubicBezTo>
                  <a:pt x="4730" y="721"/>
                  <a:pt x="4775" y="766"/>
                  <a:pt x="4830" y="766"/>
                </a:cubicBezTo>
                <a:lnTo>
                  <a:pt x="5163" y="777"/>
                </a:lnTo>
                <a:lnTo>
                  <a:pt x="4489" y="1443"/>
                </a:lnTo>
                <a:lnTo>
                  <a:pt x="4063" y="1429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322649" y="2100093"/>
            <a:ext cx="2895565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Россельхозбанк активно участвует в создании и реализации инструментов содействия развитию фермерства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652120" y="2591112"/>
            <a:ext cx="3312368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200" dirty="0"/>
              <a:t>Поддержка создания комплексов по производству и переработке животноводческой продукции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0" y="6394028"/>
            <a:ext cx="8316416" cy="546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424118" y="3509521"/>
            <a:ext cx="4108322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ТИПОВЫЕ БИЗНЕС-ПЛАНЫ:</a:t>
            </a:r>
          </a:p>
          <a:p>
            <a:pPr marL="628650" lvl="1" indent="-171450" defTabSz="871888">
              <a:spcBef>
                <a:spcPts val="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–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комплексов/ объектов по производству молока на 100 голов дойного стада КРС</a:t>
            </a:r>
          </a:p>
          <a:p>
            <a:pPr marL="628650" lvl="1" indent="-171450" defTabSz="871888">
              <a:spcBef>
                <a:spcPts val="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–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Приобретение КРС для развития семейной животноводческой фермы по производству мяса-говядины на базе КФХ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ГРАНТ УЧИТЫВАЕТСЯ В КАЧЕСТВЕ СРЕДСТВ СОБСТВЕННОГО УЧАСТИЯ КЛИЕНТА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КРЕДИТОВАНИЕ НА УСЛОВИЯХ ПРОЕКТНОГО ФИНАНСИРОВАНИЯ</a:t>
            </a:r>
          </a:p>
          <a:p>
            <a:pPr marL="361950" lvl="1" indent="-361950" defTabSz="871888">
              <a:spcBef>
                <a:spcPts val="1200"/>
              </a:spcBef>
              <a:buClr>
                <a:srgbClr val="000000"/>
              </a:buClr>
              <a:buSzPct val="125000"/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типовых бизнес-моделей создания основных отраслевых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сельхозпредприятий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65530" y="3087802"/>
            <a:ext cx="42864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Кредитование</a:t>
            </a:r>
            <a:b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цели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комплексов/ объектов по производству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молока, мясо-говядины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601996" y="4167872"/>
            <a:ext cx="817227" cy="475253"/>
            <a:chOff x="633703" y="4595227"/>
            <a:chExt cx="817227" cy="475253"/>
          </a:xfrm>
        </p:grpSpPr>
        <p:grpSp>
          <p:nvGrpSpPr>
            <p:cNvPr id="61" name="Группа 60"/>
            <p:cNvGrpSpPr/>
            <p:nvPr/>
          </p:nvGrpSpPr>
          <p:grpSpPr>
            <a:xfrm>
              <a:off x="791277" y="4595227"/>
              <a:ext cx="475253" cy="475253"/>
              <a:chOff x="-588233" y="5080746"/>
              <a:chExt cx="475253" cy="475253"/>
            </a:xfrm>
          </p:grpSpPr>
          <p:sp>
            <p:nvSpPr>
              <p:cNvPr id="64" name="Овал 63"/>
              <p:cNvSpPr/>
              <p:nvPr/>
            </p:nvSpPr>
            <p:spPr>
              <a:xfrm>
                <a:off x="-588233" y="5080746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5" name="Group 411"/>
              <p:cNvGrpSpPr/>
              <p:nvPr/>
            </p:nvGrpSpPr>
            <p:grpSpPr>
              <a:xfrm>
                <a:off x="-470367" y="5183446"/>
                <a:ext cx="239520" cy="183160"/>
                <a:chOff x="3725863" y="1755775"/>
                <a:chExt cx="674688" cy="476251"/>
              </a:xfrm>
              <a:solidFill>
                <a:schemeClr val="bg1"/>
              </a:solidFill>
            </p:grpSpPr>
            <p:sp>
              <p:nvSpPr>
                <p:cNvPr id="66" name="Freeform 277"/>
                <p:cNvSpPr>
                  <a:spLocks noEditPoints="1"/>
                </p:cNvSpPr>
                <p:nvPr/>
              </p:nvSpPr>
              <p:spPr bwMode="auto">
                <a:xfrm>
                  <a:off x="3844926" y="1755775"/>
                  <a:ext cx="225425" cy="319088"/>
                </a:xfrm>
                <a:custGeom>
                  <a:avLst/>
                  <a:gdLst>
                    <a:gd name="T0" fmla="*/ 42 w 77"/>
                    <a:gd name="T1" fmla="*/ 109 h 109"/>
                    <a:gd name="T2" fmla="*/ 35 w 77"/>
                    <a:gd name="T3" fmla="*/ 109 h 109"/>
                    <a:gd name="T4" fmla="*/ 0 w 77"/>
                    <a:gd name="T5" fmla="*/ 74 h 109"/>
                    <a:gd name="T6" fmla="*/ 0 w 77"/>
                    <a:gd name="T7" fmla="*/ 36 h 109"/>
                    <a:gd name="T8" fmla="*/ 35 w 77"/>
                    <a:gd name="T9" fmla="*/ 0 h 109"/>
                    <a:gd name="T10" fmla="*/ 42 w 77"/>
                    <a:gd name="T11" fmla="*/ 0 h 109"/>
                    <a:gd name="T12" fmla="*/ 77 w 77"/>
                    <a:gd name="T13" fmla="*/ 36 h 109"/>
                    <a:gd name="T14" fmla="*/ 77 w 77"/>
                    <a:gd name="T15" fmla="*/ 74 h 109"/>
                    <a:gd name="T16" fmla="*/ 42 w 77"/>
                    <a:gd name="T17" fmla="*/ 109 h 109"/>
                    <a:gd name="T18" fmla="*/ 35 w 77"/>
                    <a:gd name="T19" fmla="*/ 12 h 109"/>
                    <a:gd name="T20" fmla="*/ 12 w 77"/>
                    <a:gd name="T21" fmla="*/ 36 h 109"/>
                    <a:gd name="T22" fmla="*/ 12 w 77"/>
                    <a:gd name="T23" fmla="*/ 74 h 109"/>
                    <a:gd name="T24" fmla="*/ 35 w 77"/>
                    <a:gd name="T25" fmla="*/ 97 h 109"/>
                    <a:gd name="T26" fmla="*/ 42 w 77"/>
                    <a:gd name="T27" fmla="*/ 97 h 109"/>
                    <a:gd name="T28" fmla="*/ 65 w 77"/>
                    <a:gd name="T29" fmla="*/ 74 h 109"/>
                    <a:gd name="T30" fmla="*/ 65 w 77"/>
                    <a:gd name="T31" fmla="*/ 36 h 109"/>
                    <a:gd name="T32" fmla="*/ 42 w 77"/>
                    <a:gd name="T33" fmla="*/ 12 h 109"/>
                    <a:gd name="T34" fmla="*/ 35 w 77"/>
                    <a:gd name="T35" fmla="*/ 12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" h="109">
                      <a:moveTo>
                        <a:pt x="42" y="109"/>
                      </a:moveTo>
                      <a:cubicBezTo>
                        <a:pt x="35" y="109"/>
                        <a:pt x="35" y="109"/>
                        <a:pt x="35" y="109"/>
                      </a:cubicBezTo>
                      <a:cubicBezTo>
                        <a:pt x="16" y="109"/>
                        <a:pt x="0" y="93"/>
                        <a:pt x="0" y="74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16"/>
                        <a:pt x="16" y="0"/>
                        <a:pt x="35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61" y="0"/>
                        <a:pt x="77" y="16"/>
                        <a:pt x="77" y="36"/>
                      </a:cubicBezTo>
                      <a:cubicBezTo>
                        <a:pt x="77" y="74"/>
                        <a:pt x="77" y="74"/>
                        <a:pt x="77" y="74"/>
                      </a:cubicBezTo>
                      <a:cubicBezTo>
                        <a:pt x="77" y="93"/>
                        <a:pt x="61" y="109"/>
                        <a:pt x="42" y="109"/>
                      </a:cubicBezTo>
                      <a:close/>
                      <a:moveTo>
                        <a:pt x="35" y="12"/>
                      </a:moveTo>
                      <a:cubicBezTo>
                        <a:pt x="22" y="12"/>
                        <a:pt x="12" y="23"/>
                        <a:pt x="12" y="36"/>
                      </a:cubicBezTo>
                      <a:cubicBezTo>
                        <a:pt x="12" y="74"/>
                        <a:pt x="12" y="74"/>
                        <a:pt x="12" y="74"/>
                      </a:cubicBezTo>
                      <a:cubicBezTo>
                        <a:pt x="12" y="86"/>
                        <a:pt x="22" y="97"/>
                        <a:pt x="35" y="97"/>
                      </a:cubicBezTo>
                      <a:cubicBezTo>
                        <a:pt x="42" y="97"/>
                        <a:pt x="42" y="97"/>
                        <a:pt x="42" y="97"/>
                      </a:cubicBezTo>
                      <a:cubicBezTo>
                        <a:pt x="55" y="97"/>
                        <a:pt x="65" y="86"/>
                        <a:pt x="65" y="74"/>
                      </a:cubicBezTo>
                      <a:cubicBezTo>
                        <a:pt x="65" y="36"/>
                        <a:pt x="65" y="36"/>
                        <a:pt x="65" y="36"/>
                      </a:cubicBezTo>
                      <a:cubicBezTo>
                        <a:pt x="65" y="23"/>
                        <a:pt x="55" y="12"/>
                        <a:pt x="42" y="12"/>
                      </a:cubicBezTo>
                      <a:lnTo>
                        <a:pt x="35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7" name="Freeform 278"/>
                <p:cNvSpPr>
                  <a:spLocks/>
                </p:cNvSpPr>
                <p:nvPr/>
              </p:nvSpPr>
              <p:spPr bwMode="auto">
                <a:xfrm>
                  <a:off x="3725863" y="2044700"/>
                  <a:ext cx="461963" cy="187325"/>
                </a:xfrm>
                <a:custGeom>
                  <a:avLst/>
                  <a:gdLst>
                    <a:gd name="T0" fmla="*/ 152 w 158"/>
                    <a:gd name="T1" fmla="*/ 64 h 64"/>
                    <a:gd name="T2" fmla="*/ 7 w 158"/>
                    <a:gd name="T3" fmla="*/ 64 h 64"/>
                    <a:gd name="T4" fmla="*/ 1 w 158"/>
                    <a:gd name="T5" fmla="*/ 58 h 64"/>
                    <a:gd name="T6" fmla="*/ 1 w 158"/>
                    <a:gd name="T7" fmla="*/ 45 h 64"/>
                    <a:gd name="T8" fmla="*/ 60 w 158"/>
                    <a:gd name="T9" fmla="*/ 14 h 64"/>
                    <a:gd name="T10" fmla="*/ 60 w 158"/>
                    <a:gd name="T11" fmla="*/ 6 h 64"/>
                    <a:gd name="T12" fmla="*/ 66 w 158"/>
                    <a:gd name="T13" fmla="*/ 0 h 64"/>
                    <a:gd name="T14" fmla="*/ 72 w 158"/>
                    <a:gd name="T15" fmla="*/ 6 h 64"/>
                    <a:gd name="T16" fmla="*/ 72 w 158"/>
                    <a:gd name="T17" fmla="*/ 19 h 64"/>
                    <a:gd name="T18" fmla="*/ 67 w 158"/>
                    <a:gd name="T19" fmla="*/ 25 h 64"/>
                    <a:gd name="T20" fmla="*/ 13 w 158"/>
                    <a:gd name="T21" fmla="*/ 45 h 64"/>
                    <a:gd name="T22" fmla="*/ 13 w 158"/>
                    <a:gd name="T23" fmla="*/ 52 h 64"/>
                    <a:gd name="T24" fmla="*/ 152 w 158"/>
                    <a:gd name="T25" fmla="*/ 52 h 64"/>
                    <a:gd name="T26" fmla="*/ 158 w 158"/>
                    <a:gd name="T27" fmla="*/ 58 h 64"/>
                    <a:gd name="T28" fmla="*/ 152 w 158"/>
                    <a:gd name="T29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8" h="64">
                      <a:moveTo>
                        <a:pt x="152" y="64"/>
                      </a:move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3" y="64"/>
                        <a:pt x="1" y="62"/>
                        <a:pt x="1" y="58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31"/>
                        <a:pt x="32" y="21"/>
                        <a:pt x="60" y="14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60" y="2"/>
                        <a:pt x="63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2" y="22"/>
                        <a:pt x="70" y="24"/>
                        <a:pt x="67" y="25"/>
                      </a:cubicBezTo>
                      <a:cubicBezTo>
                        <a:pt x="41" y="31"/>
                        <a:pt x="15" y="40"/>
                        <a:pt x="13" y="45"/>
                      </a:cubicBezTo>
                      <a:cubicBezTo>
                        <a:pt x="13" y="52"/>
                        <a:pt x="13" y="52"/>
                        <a:pt x="13" y="52"/>
                      </a:cubicBezTo>
                      <a:cubicBezTo>
                        <a:pt x="152" y="52"/>
                        <a:pt x="152" y="52"/>
                        <a:pt x="152" y="52"/>
                      </a:cubicBezTo>
                      <a:cubicBezTo>
                        <a:pt x="156" y="52"/>
                        <a:pt x="158" y="55"/>
                        <a:pt x="158" y="58"/>
                      </a:cubicBezTo>
                      <a:cubicBezTo>
                        <a:pt x="158" y="62"/>
                        <a:pt x="156" y="64"/>
                        <a:pt x="152" y="6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8" name="Freeform 279"/>
                <p:cNvSpPr>
                  <a:spLocks/>
                </p:cNvSpPr>
                <p:nvPr/>
              </p:nvSpPr>
              <p:spPr bwMode="auto">
                <a:xfrm>
                  <a:off x="3979863" y="2041525"/>
                  <a:ext cx="209550" cy="190500"/>
                </a:xfrm>
                <a:custGeom>
                  <a:avLst/>
                  <a:gdLst>
                    <a:gd name="T0" fmla="*/ 65 w 72"/>
                    <a:gd name="T1" fmla="*/ 65 h 65"/>
                    <a:gd name="T2" fmla="*/ 59 w 72"/>
                    <a:gd name="T3" fmla="*/ 59 h 65"/>
                    <a:gd name="T4" fmla="*/ 59 w 72"/>
                    <a:gd name="T5" fmla="*/ 46 h 65"/>
                    <a:gd name="T6" fmla="*/ 5 w 72"/>
                    <a:gd name="T7" fmla="*/ 26 h 65"/>
                    <a:gd name="T8" fmla="*/ 0 w 72"/>
                    <a:gd name="T9" fmla="*/ 20 h 65"/>
                    <a:gd name="T10" fmla="*/ 0 w 72"/>
                    <a:gd name="T11" fmla="*/ 6 h 65"/>
                    <a:gd name="T12" fmla="*/ 6 w 72"/>
                    <a:gd name="T13" fmla="*/ 0 h 65"/>
                    <a:gd name="T14" fmla="*/ 12 w 72"/>
                    <a:gd name="T15" fmla="*/ 6 h 65"/>
                    <a:gd name="T16" fmla="*/ 12 w 72"/>
                    <a:gd name="T17" fmla="*/ 15 h 65"/>
                    <a:gd name="T18" fmla="*/ 71 w 72"/>
                    <a:gd name="T19" fmla="*/ 47 h 65"/>
                    <a:gd name="T20" fmla="*/ 71 w 72"/>
                    <a:gd name="T21" fmla="*/ 59 h 65"/>
                    <a:gd name="T22" fmla="*/ 65 w 72"/>
                    <a:gd name="T23" fmla="*/ 65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2" h="65">
                      <a:moveTo>
                        <a:pt x="65" y="65"/>
                      </a:moveTo>
                      <a:cubicBezTo>
                        <a:pt x="62" y="65"/>
                        <a:pt x="59" y="63"/>
                        <a:pt x="59" y="59"/>
                      </a:cubicBezTo>
                      <a:cubicBezTo>
                        <a:pt x="59" y="46"/>
                        <a:pt x="59" y="46"/>
                        <a:pt x="59" y="46"/>
                      </a:cubicBezTo>
                      <a:cubicBezTo>
                        <a:pt x="57" y="41"/>
                        <a:pt x="31" y="32"/>
                        <a:pt x="5" y="26"/>
                      </a:cubicBezTo>
                      <a:cubicBezTo>
                        <a:pt x="2" y="25"/>
                        <a:pt x="0" y="23"/>
                        <a:pt x="0" y="20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40" y="22"/>
                        <a:pt x="72" y="32"/>
                        <a:pt x="71" y="47"/>
                      </a:cubicBezTo>
                      <a:cubicBezTo>
                        <a:pt x="71" y="59"/>
                        <a:pt x="71" y="59"/>
                        <a:pt x="71" y="59"/>
                      </a:cubicBezTo>
                      <a:cubicBezTo>
                        <a:pt x="71" y="63"/>
                        <a:pt x="69" y="65"/>
                        <a:pt x="65" y="6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0" name="Freeform 280"/>
                <p:cNvSpPr>
                  <a:spLocks noEditPoints="1"/>
                </p:cNvSpPr>
                <p:nvPr/>
              </p:nvSpPr>
              <p:spPr bwMode="auto">
                <a:xfrm>
                  <a:off x="4116388" y="1843088"/>
                  <a:ext cx="187325" cy="263525"/>
                </a:xfrm>
                <a:custGeom>
                  <a:avLst/>
                  <a:gdLst>
                    <a:gd name="T0" fmla="*/ 35 w 64"/>
                    <a:gd name="T1" fmla="*/ 90 h 90"/>
                    <a:gd name="T2" fmla="*/ 30 w 64"/>
                    <a:gd name="T3" fmla="*/ 90 h 90"/>
                    <a:gd name="T4" fmla="*/ 0 w 64"/>
                    <a:gd name="T5" fmla="*/ 60 h 90"/>
                    <a:gd name="T6" fmla="*/ 0 w 64"/>
                    <a:gd name="T7" fmla="*/ 30 h 90"/>
                    <a:gd name="T8" fmla="*/ 30 w 64"/>
                    <a:gd name="T9" fmla="*/ 0 h 90"/>
                    <a:gd name="T10" fmla="*/ 35 w 64"/>
                    <a:gd name="T11" fmla="*/ 0 h 90"/>
                    <a:gd name="T12" fmla="*/ 64 w 64"/>
                    <a:gd name="T13" fmla="*/ 30 h 90"/>
                    <a:gd name="T14" fmla="*/ 64 w 64"/>
                    <a:gd name="T15" fmla="*/ 60 h 90"/>
                    <a:gd name="T16" fmla="*/ 35 w 64"/>
                    <a:gd name="T17" fmla="*/ 90 h 90"/>
                    <a:gd name="T18" fmla="*/ 30 w 64"/>
                    <a:gd name="T19" fmla="*/ 12 h 90"/>
                    <a:gd name="T20" fmla="*/ 12 w 64"/>
                    <a:gd name="T21" fmla="*/ 30 h 90"/>
                    <a:gd name="T22" fmla="*/ 12 w 64"/>
                    <a:gd name="T23" fmla="*/ 60 h 90"/>
                    <a:gd name="T24" fmla="*/ 30 w 64"/>
                    <a:gd name="T25" fmla="*/ 78 h 90"/>
                    <a:gd name="T26" fmla="*/ 35 w 64"/>
                    <a:gd name="T27" fmla="*/ 78 h 90"/>
                    <a:gd name="T28" fmla="*/ 52 w 64"/>
                    <a:gd name="T29" fmla="*/ 60 h 90"/>
                    <a:gd name="T30" fmla="*/ 52 w 64"/>
                    <a:gd name="T31" fmla="*/ 30 h 90"/>
                    <a:gd name="T32" fmla="*/ 35 w 64"/>
                    <a:gd name="T33" fmla="*/ 12 h 90"/>
                    <a:gd name="T34" fmla="*/ 30 w 64"/>
                    <a:gd name="T35" fmla="*/ 12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4" h="90">
                      <a:moveTo>
                        <a:pt x="35" y="90"/>
                      </a:moveTo>
                      <a:cubicBezTo>
                        <a:pt x="30" y="90"/>
                        <a:pt x="30" y="90"/>
                        <a:pt x="30" y="90"/>
                      </a:cubicBezTo>
                      <a:cubicBezTo>
                        <a:pt x="13" y="90"/>
                        <a:pt x="0" y="76"/>
                        <a:pt x="0" y="6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4"/>
                        <a:pt x="13" y="0"/>
                        <a:pt x="30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51" y="0"/>
                        <a:pt x="64" y="14"/>
                        <a:pt x="64" y="3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4" y="76"/>
                        <a:pt x="51" y="90"/>
                        <a:pt x="35" y="90"/>
                      </a:cubicBezTo>
                      <a:close/>
                      <a:moveTo>
                        <a:pt x="30" y="12"/>
                      </a:moveTo>
                      <a:cubicBezTo>
                        <a:pt x="20" y="12"/>
                        <a:pt x="12" y="20"/>
                        <a:pt x="12" y="30"/>
                      </a:cubicBezTo>
                      <a:cubicBezTo>
                        <a:pt x="12" y="60"/>
                        <a:pt x="12" y="60"/>
                        <a:pt x="12" y="60"/>
                      </a:cubicBezTo>
                      <a:cubicBezTo>
                        <a:pt x="12" y="70"/>
                        <a:pt x="20" y="78"/>
                        <a:pt x="30" y="78"/>
                      </a:cubicBezTo>
                      <a:cubicBezTo>
                        <a:pt x="35" y="78"/>
                        <a:pt x="35" y="78"/>
                        <a:pt x="35" y="78"/>
                      </a:cubicBezTo>
                      <a:cubicBezTo>
                        <a:pt x="45" y="78"/>
                        <a:pt x="52" y="70"/>
                        <a:pt x="52" y="60"/>
                      </a:cubicBezTo>
                      <a:cubicBezTo>
                        <a:pt x="52" y="30"/>
                        <a:pt x="52" y="30"/>
                        <a:pt x="52" y="30"/>
                      </a:cubicBezTo>
                      <a:cubicBezTo>
                        <a:pt x="52" y="20"/>
                        <a:pt x="45" y="12"/>
                        <a:pt x="35" y="12"/>
                      </a:cubicBezTo>
                      <a:lnTo>
                        <a:pt x="3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1" name="Freeform 281"/>
                <p:cNvSpPr>
                  <a:spLocks/>
                </p:cNvSpPr>
                <p:nvPr/>
              </p:nvSpPr>
              <p:spPr bwMode="auto">
                <a:xfrm>
                  <a:off x="4164013" y="2074863"/>
                  <a:ext cx="34925" cy="66675"/>
                </a:xfrm>
                <a:custGeom>
                  <a:avLst/>
                  <a:gdLst>
                    <a:gd name="T0" fmla="*/ 6 w 12"/>
                    <a:gd name="T1" fmla="*/ 23 h 23"/>
                    <a:gd name="T2" fmla="*/ 0 w 12"/>
                    <a:gd name="T3" fmla="*/ 17 h 23"/>
                    <a:gd name="T4" fmla="*/ 0 w 12"/>
                    <a:gd name="T5" fmla="*/ 6 h 23"/>
                    <a:gd name="T6" fmla="*/ 6 w 12"/>
                    <a:gd name="T7" fmla="*/ 0 h 23"/>
                    <a:gd name="T8" fmla="*/ 12 w 12"/>
                    <a:gd name="T9" fmla="*/ 6 h 23"/>
                    <a:gd name="T10" fmla="*/ 12 w 12"/>
                    <a:gd name="T11" fmla="*/ 17 h 23"/>
                    <a:gd name="T12" fmla="*/ 6 w 12"/>
                    <a:gd name="T1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3">
                      <a:moveTo>
                        <a:pt x="6" y="23"/>
                      </a:moveTo>
                      <a:cubicBezTo>
                        <a:pt x="2" y="23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9" y="0"/>
                        <a:pt x="12" y="3"/>
                        <a:pt x="12" y="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20"/>
                        <a:pt x="9" y="23"/>
                        <a:pt x="6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2" name="Freeform 282"/>
                <p:cNvSpPr>
                  <a:spLocks/>
                </p:cNvSpPr>
                <p:nvPr/>
              </p:nvSpPr>
              <p:spPr bwMode="auto">
                <a:xfrm>
                  <a:off x="4227513" y="2197100"/>
                  <a:ext cx="173038" cy="34925"/>
                </a:xfrm>
                <a:custGeom>
                  <a:avLst/>
                  <a:gdLst>
                    <a:gd name="T0" fmla="*/ 53 w 59"/>
                    <a:gd name="T1" fmla="*/ 12 h 12"/>
                    <a:gd name="T2" fmla="*/ 6 w 59"/>
                    <a:gd name="T3" fmla="*/ 12 h 12"/>
                    <a:gd name="T4" fmla="*/ 0 w 59"/>
                    <a:gd name="T5" fmla="*/ 6 h 12"/>
                    <a:gd name="T6" fmla="*/ 6 w 59"/>
                    <a:gd name="T7" fmla="*/ 0 h 12"/>
                    <a:gd name="T8" fmla="*/ 53 w 59"/>
                    <a:gd name="T9" fmla="*/ 0 h 12"/>
                    <a:gd name="T10" fmla="*/ 59 w 59"/>
                    <a:gd name="T11" fmla="*/ 6 h 12"/>
                    <a:gd name="T12" fmla="*/ 53 w 59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9" h="12">
                      <a:moveTo>
                        <a:pt x="53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56" y="0"/>
                        <a:pt x="59" y="3"/>
                        <a:pt x="59" y="6"/>
                      </a:cubicBezTo>
                      <a:cubicBezTo>
                        <a:pt x="59" y="10"/>
                        <a:pt x="56" y="12"/>
                        <a:pt x="5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73" name="Freeform 283"/>
                <p:cNvSpPr>
                  <a:spLocks/>
                </p:cNvSpPr>
                <p:nvPr/>
              </p:nvSpPr>
              <p:spPr bwMode="auto">
                <a:xfrm>
                  <a:off x="4225926" y="2074863"/>
                  <a:ext cx="174625" cy="157163"/>
                </a:xfrm>
                <a:custGeom>
                  <a:avLst/>
                  <a:gdLst>
                    <a:gd name="T0" fmla="*/ 54 w 60"/>
                    <a:gd name="T1" fmla="*/ 54 h 54"/>
                    <a:gd name="T2" fmla="*/ 48 w 60"/>
                    <a:gd name="T3" fmla="*/ 48 h 54"/>
                    <a:gd name="T4" fmla="*/ 48 w 60"/>
                    <a:gd name="T5" fmla="*/ 38 h 54"/>
                    <a:gd name="T6" fmla="*/ 5 w 60"/>
                    <a:gd name="T7" fmla="*/ 23 h 54"/>
                    <a:gd name="T8" fmla="*/ 0 w 60"/>
                    <a:gd name="T9" fmla="*/ 17 h 54"/>
                    <a:gd name="T10" fmla="*/ 0 w 60"/>
                    <a:gd name="T11" fmla="*/ 6 h 54"/>
                    <a:gd name="T12" fmla="*/ 6 w 60"/>
                    <a:gd name="T13" fmla="*/ 0 h 54"/>
                    <a:gd name="T14" fmla="*/ 12 w 60"/>
                    <a:gd name="T15" fmla="*/ 6 h 54"/>
                    <a:gd name="T16" fmla="*/ 12 w 60"/>
                    <a:gd name="T17" fmla="*/ 12 h 54"/>
                    <a:gd name="T18" fmla="*/ 60 w 60"/>
                    <a:gd name="T19" fmla="*/ 38 h 54"/>
                    <a:gd name="T20" fmla="*/ 60 w 60"/>
                    <a:gd name="T21" fmla="*/ 48 h 54"/>
                    <a:gd name="T22" fmla="*/ 54 w 60"/>
                    <a:gd name="T23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0" h="54">
                      <a:moveTo>
                        <a:pt x="54" y="54"/>
                      </a:moveTo>
                      <a:cubicBezTo>
                        <a:pt x="50" y="54"/>
                        <a:pt x="48" y="52"/>
                        <a:pt x="48" y="4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5" y="34"/>
                        <a:pt x="25" y="27"/>
                        <a:pt x="5" y="23"/>
                      </a:cubicBezTo>
                      <a:cubicBezTo>
                        <a:pt x="2" y="22"/>
                        <a:pt x="0" y="20"/>
                        <a:pt x="0" y="17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2" y="6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44" y="20"/>
                        <a:pt x="60" y="28"/>
                        <a:pt x="60" y="38"/>
                      </a:cubicBezTo>
                      <a:cubicBezTo>
                        <a:pt x="60" y="48"/>
                        <a:pt x="60" y="48"/>
                        <a:pt x="60" y="48"/>
                      </a:cubicBezTo>
                      <a:cubicBezTo>
                        <a:pt x="60" y="52"/>
                        <a:pt x="57" y="54"/>
                        <a:pt x="54" y="5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9533" tIns="44766" rIns="89533" bIns="4476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020833"/>
                  <a:endParaRPr lang="en-US" sz="2073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62" name="Прямоугольник 61"/>
            <p:cNvSpPr/>
            <p:nvPr/>
          </p:nvSpPr>
          <p:spPr>
            <a:xfrm>
              <a:off x="633703" y="4819920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>
                  <a:solidFill>
                    <a:schemeClr val="bg1"/>
                  </a:solidFill>
                  <a:cs typeface="Arial" panose="020B0604020202020204" pitchFamily="34" charset="0"/>
                </a:rPr>
                <a:t>к</a:t>
              </a: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лиент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601996" y="4807209"/>
            <a:ext cx="817227" cy="475253"/>
            <a:chOff x="-792725" y="4047737"/>
            <a:chExt cx="817227" cy="475253"/>
          </a:xfrm>
        </p:grpSpPr>
        <p:sp>
          <p:nvSpPr>
            <p:cNvPr id="75" name="Овал 74"/>
            <p:cNvSpPr/>
            <p:nvPr/>
          </p:nvSpPr>
          <p:spPr>
            <a:xfrm>
              <a:off x="-624029" y="4047737"/>
              <a:ext cx="475253" cy="475253"/>
            </a:xfrm>
            <a:prstGeom prst="ellipse">
              <a:avLst/>
            </a:prstGeom>
            <a:solidFill>
              <a:srgbClr val="2B6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-792725" y="4253256"/>
              <a:ext cx="817227" cy="244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8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сумма</a:t>
              </a:r>
              <a:endParaRPr lang="ru-RU" sz="800" b="1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7" name="Freeform 9"/>
            <p:cNvSpPr>
              <a:spLocks noEditPoints="1"/>
            </p:cNvSpPr>
            <p:nvPr/>
          </p:nvSpPr>
          <p:spPr bwMode="auto">
            <a:xfrm>
              <a:off x="-463612" y="4124529"/>
              <a:ext cx="164566" cy="173904"/>
            </a:xfrm>
            <a:custGeom>
              <a:avLst/>
              <a:gdLst>
                <a:gd name="T0" fmla="*/ 240 w 1477"/>
                <a:gd name="T1" fmla="*/ 188 h 1850"/>
                <a:gd name="T2" fmla="*/ 77 w 1477"/>
                <a:gd name="T3" fmla="*/ 577 h 1850"/>
                <a:gd name="T4" fmla="*/ 169 w 1477"/>
                <a:gd name="T5" fmla="*/ 970 h 1850"/>
                <a:gd name="T6" fmla="*/ 162 w 1477"/>
                <a:gd name="T7" fmla="*/ 1240 h 1850"/>
                <a:gd name="T8" fmla="*/ 0 w 1477"/>
                <a:gd name="T9" fmla="*/ 1631 h 1850"/>
                <a:gd name="T10" fmla="*/ 1243 w 1477"/>
                <a:gd name="T11" fmla="*/ 1396 h 1850"/>
                <a:gd name="T12" fmla="*/ 1399 w 1477"/>
                <a:gd name="T13" fmla="*/ 973 h 1850"/>
                <a:gd name="T14" fmla="*/ 1315 w 1477"/>
                <a:gd name="T15" fmla="*/ 611 h 1850"/>
                <a:gd name="T16" fmla="*/ 1472 w 1477"/>
                <a:gd name="T17" fmla="*/ 188 h 1850"/>
                <a:gd name="T18" fmla="*/ 386 w 1477"/>
                <a:gd name="T19" fmla="*/ 508 h 1850"/>
                <a:gd name="T20" fmla="*/ 271 w 1477"/>
                <a:gd name="T21" fmla="*/ 538 h 1850"/>
                <a:gd name="T22" fmla="*/ 693 w 1477"/>
                <a:gd name="T23" fmla="*/ 736 h 1850"/>
                <a:gd name="T24" fmla="*/ 477 w 1477"/>
                <a:gd name="T25" fmla="*/ 541 h 1850"/>
                <a:gd name="T26" fmla="*/ 598 w 1477"/>
                <a:gd name="T27" fmla="*/ 567 h 1850"/>
                <a:gd name="T28" fmla="*/ 689 w 1477"/>
                <a:gd name="T29" fmla="*/ 431 h 1850"/>
                <a:gd name="T30" fmla="*/ 689 w 1477"/>
                <a:gd name="T31" fmla="*/ 579 h 1850"/>
                <a:gd name="T32" fmla="*/ 1023 w 1477"/>
                <a:gd name="T33" fmla="*/ 431 h 1850"/>
                <a:gd name="T34" fmla="*/ 1163 w 1477"/>
                <a:gd name="T35" fmla="*/ 897 h 1850"/>
                <a:gd name="T36" fmla="*/ 1224 w 1477"/>
                <a:gd name="T37" fmla="*/ 846 h 1850"/>
                <a:gd name="T38" fmla="*/ 1113 w 1477"/>
                <a:gd name="T39" fmla="*/ 567 h 1850"/>
                <a:gd name="T40" fmla="*/ 1235 w 1477"/>
                <a:gd name="T41" fmla="*/ 541 h 1850"/>
                <a:gd name="T42" fmla="*/ 951 w 1477"/>
                <a:gd name="T43" fmla="*/ 956 h 1850"/>
                <a:gd name="T44" fmla="*/ 860 w 1477"/>
                <a:gd name="T45" fmla="*/ 820 h 1850"/>
                <a:gd name="T46" fmla="*/ 739 w 1477"/>
                <a:gd name="T47" fmla="*/ 826 h 1850"/>
                <a:gd name="T48" fmla="*/ 648 w 1477"/>
                <a:gd name="T49" fmla="*/ 974 h 1850"/>
                <a:gd name="T50" fmla="*/ 648 w 1477"/>
                <a:gd name="T51" fmla="*/ 826 h 1850"/>
                <a:gd name="T52" fmla="*/ 314 w 1477"/>
                <a:gd name="T53" fmla="*/ 930 h 1850"/>
                <a:gd name="T54" fmla="*/ 163 w 1477"/>
                <a:gd name="T55" fmla="*/ 729 h 1850"/>
                <a:gd name="T56" fmla="*/ 163 w 1477"/>
                <a:gd name="T57" fmla="*/ 846 h 1850"/>
                <a:gd name="T58" fmla="*/ 314 w 1477"/>
                <a:gd name="T59" fmla="*/ 1154 h 1850"/>
                <a:gd name="T60" fmla="*/ 253 w 1477"/>
                <a:gd name="T61" fmla="*/ 1126 h 1850"/>
                <a:gd name="T62" fmla="*/ 91 w 1477"/>
                <a:gd name="T63" fmla="*/ 1514 h 1850"/>
                <a:gd name="T64" fmla="*/ 364 w 1477"/>
                <a:gd name="T65" fmla="*/ 1741 h 1850"/>
                <a:gd name="T66" fmla="*/ 364 w 1477"/>
                <a:gd name="T67" fmla="*/ 1594 h 1850"/>
                <a:gd name="T68" fmla="*/ 454 w 1477"/>
                <a:gd name="T69" fmla="*/ 1752 h 1850"/>
                <a:gd name="T70" fmla="*/ 576 w 1477"/>
                <a:gd name="T71" fmla="*/ 1759 h 1850"/>
                <a:gd name="T72" fmla="*/ 784 w 1477"/>
                <a:gd name="T73" fmla="*/ 1462 h 1850"/>
                <a:gd name="T74" fmla="*/ 91 w 1477"/>
                <a:gd name="T75" fmla="*/ 1393 h 1850"/>
                <a:gd name="T76" fmla="*/ 526 w 1477"/>
                <a:gd name="T77" fmla="*/ 1206 h 1850"/>
                <a:gd name="T78" fmla="*/ 617 w 1477"/>
                <a:gd name="T79" fmla="*/ 1364 h 1850"/>
                <a:gd name="T80" fmla="*/ 738 w 1477"/>
                <a:gd name="T81" fmla="*/ 1370 h 1850"/>
                <a:gd name="T82" fmla="*/ 829 w 1477"/>
                <a:gd name="T83" fmla="*/ 1223 h 1850"/>
                <a:gd name="T84" fmla="*/ 829 w 1477"/>
                <a:gd name="T85" fmla="*/ 1370 h 1850"/>
                <a:gd name="T86" fmla="*/ 667 w 1477"/>
                <a:gd name="T87" fmla="*/ 1611 h 1850"/>
                <a:gd name="T88" fmla="*/ 1000 w 1477"/>
                <a:gd name="T89" fmla="*/ 1715 h 1850"/>
                <a:gd name="T90" fmla="*/ 1000 w 1477"/>
                <a:gd name="T91" fmla="*/ 1571 h 1850"/>
                <a:gd name="T92" fmla="*/ 1091 w 1477"/>
                <a:gd name="T93" fmla="*/ 1682 h 1850"/>
                <a:gd name="T94" fmla="*/ 1152 w 1477"/>
                <a:gd name="T95" fmla="*/ 1631 h 1850"/>
                <a:gd name="T96" fmla="*/ 1041 w 1477"/>
                <a:gd name="T97" fmla="*/ 1206 h 1850"/>
                <a:gd name="T98" fmla="*/ 1314 w 1477"/>
                <a:gd name="T99" fmla="*/ 1243 h 1850"/>
                <a:gd name="T100" fmla="*/ 1314 w 1477"/>
                <a:gd name="T101" fmla="*/ 1126 h 1850"/>
                <a:gd name="T102" fmla="*/ 254 w 1477"/>
                <a:gd name="T103" fmla="*/ 1006 h 1850"/>
                <a:gd name="T104" fmla="*/ 1314 w 1477"/>
                <a:gd name="T105" fmla="*/ 1005 h 1850"/>
                <a:gd name="T106" fmla="*/ 1326 w 1477"/>
                <a:gd name="T107" fmla="*/ 508 h 1850"/>
                <a:gd name="T108" fmla="*/ 1386 w 1477"/>
                <a:gd name="T109" fmla="*/ 458 h 1850"/>
                <a:gd name="T110" fmla="*/ 856 w 1477"/>
                <a:gd name="T111" fmla="*/ 91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77" h="1850">
                  <a:moveTo>
                    <a:pt x="1472" y="188"/>
                  </a:moveTo>
                  <a:cubicBezTo>
                    <a:pt x="1430" y="59"/>
                    <a:pt x="1133" y="0"/>
                    <a:pt x="856" y="0"/>
                  </a:cubicBezTo>
                  <a:cubicBezTo>
                    <a:pt x="578" y="0"/>
                    <a:pt x="282" y="59"/>
                    <a:pt x="240" y="188"/>
                  </a:cubicBezTo>
                  <a:cubicBezTo>
                    <a:pt x="237" y="194"/>
                    <a:pt x="234" y="201"/>
                    <a:pt x="234" y="208"/>
                  </a:cubicBezTo>
                  <a:cubicBezTo>
                    <a:pt x="234" y="455"/>
                    <a:pt x="234" y="455"/>
                    <a:pt x="234" y="455"/>
                  </a:cubicBezTo>
                  <a:cubicBezTo>
                    <a:pt x="131" y="493"/>
                    <a:pt x="90" y="538"/>
                    <a:pt x="77" y="577"/>
                  </a:cubicBezTo>
                  <a:cubicBezTo>
                    <a:pt x="74" y="583"/>
                    <a:pt x="72" y="590"/>
                    <a:pt x="72" y="597"/>
                  </a:cubicBezTo>
                  <a:cubicBezTo>
                    <a:pt x="72" y="846"/>
                    <a:pt x="72" y="846"/>
                    <a:pt x="72" y="846"/>
                  </a:cubicBezTo>
                  <a:cubicBezTo>
                    <a:pt x="72" y="897"/>
                    <a:pt x="109" y="938"/>
                    <a:pt x="169" y="970"/>
                  </a:cubicBezTo>
                  <a:cubicBezTo>
                    <a:pt x="168" y="971"/>
                    <a:pt x="168" y="972"/>
                    <a:pt x="168" y="973"/>
                  </a:cubicBezTo>
                  <a:cubicBezTo>
                    <a:pt x="164" y="980"/>
                    <a:pt x="162" y="986"/>
                    <a:pt x="162" y="993"/>
                  </a:cubicBezTo>
                  <a:cubicBezTo>
                    <a:pt x="162" y="1240"/>
                    <a:pt x="162" y="1240"/>
                    <a:pt x="162" y="1240"/>
                  </a:cubicBezTo>
                  <a:cubicBezTo>
                    <a:pt x="59" y="1278"/>
                    <a:pt x="18" y="1323"/>
                    <a:pt x="5" y="1362"/>
                  </a:cubicBezTo>
                  <a:cubicBezTo>
                    <a:pt x="2" y="1368"/>
                    <a:pt x="0" y="1375"/>
                    <a:pt x="0" y="1382"/>
                  </a:cubicBezTo>
                  <a:cubicBezTo>
                    <a:pt x="0" y="1631"/>
                    <a:pt x="0" y="1631"/>
                    <a:pt x="0" y="1631"/>
                  </a:cubicBezTo>
                  <a:cubicBezTo>
                    <a:pt x="0" y="1782"/>
                    <a:pt x="322" y="1850"/>
                    <a:pt x="621" y="1850"/>
                  </a:cubicBezTo>
                  <a:cubicBezTo>
                    <a:pt x="920" y="1850"/>
                    <a:pt x="1243" y="1782"/>
                    <a:pt x="1243" y="1631"/>
                  </a:cubicBezTo>
                  <a:cubicBezTo>
                    <a:pt x="1243" y="1396"/>
                    <a:pt x="1243" y="1396"/>
                    <a:pt x="1243" y="1396"/>
                  </a:cubicBezTo>
                  <a:cubicBezTo>
                    <a:pt x="1340" y="1361"/>
                    <a:pt x="1405" y="1310"/>
                    <a:pt x="1405" y="1243"/>
                  </a:cubicBezTo>
                  <a:cubicBezTo>
                    <a:pt x="1405" y="993"/>
                    <a:pt x="1405" y="993"/>
                    <a:pt x="1405" y="993"/>
                  </a:cubicBezTo>
                  <a:cubicBezTo>
                    <a:pt x="1405" y="986"/>
                    <a:pt x="1403" y="979"/>
                    <a:pt x="1399" y="973"/>
                  </a:cubicBezTo>
                  <a:cubicBezTo>
                    <a:pt x="1388" y="938"/>
                    <a:pt x="1358" y="907"/>
                    <a:pt x="1308" y="880"/>
                  </a:cubicBezTo>
                  <a:cubicBezTo>
                    <a:pt x="1312" y="869"/>
                    <a:pt x="1315" y="858"/>
                    <a:pt x="1315" y="846"/>
                  </a:cubicBezTo>
                  <a:cubicBezTo>
                    <a:pt x="1315" y="611"/>
                    <a:pt x="1315" y="611"/>
                    <a:pt x="1315" y="611"/>
                  </a:cubicBezTo>
                  <a:cubicBezTo>
                    <a:pt x="1413" y="576"/>
                    <a:pt x="1477" y="525"/>
                    <a:pt x="1477" y="458"/>
                  </a:cubicBezTo>
                  <a:cubicBezTo>
                    <a:pt x="1477" y="208"/>
                    <a:pt x="1477" y="208"/>
                    <a:pt x="1477" y="208"/>
                  </a:cubicBezTo>
                  <a:cubicBezTo>
                    <a:pt x="1477" y="201"/>
                    <a:pt x="1475" y="194"/>
                    <a:pt x="1472" y="188"/>
                  </a:cubicBezTo>
                  <a:close/>
                  <a:moveTo>
                    <a:pt x="325" y="341"/>
                  </a:moveTo>
                  <a:cubicBezTo>
                    <a:pt x="343" y="351"/>
                    <a:pt x="364" y="361"/>
                    <a:pt x="386" y="369"/>
                  </a:cubicBezTo>
                  <a:cubicBezTo>
                    <a:pt x="386" y="508"/>
                    <a:pt x="386" y="508"/>
                    <a:pt x="386" y="508"/>
                  </a:cubicBezTo>
                  <a:cubicBezTo>
                    <a:pt x="346" y="489"/>
                    <a:pt x="325" y="471"/>
                    <a:pt x="325" y="458"/>
                  </a:cubicBezTo>
                  <a:lnTo>
                    <a:pt x="325" y="341"/>
                  </a:lnTo>
                  <a:close/>
                  <a:moveTo>
                    <a:pt x="271" y="538"/>
                  </a:moveTo>
                  <a:cubicBezTo>
                    <a:pt x="363" y="633"/>
                    <a:pt x="616" y="677"/>
                    <a:pt x="856" y="677"/>
                  </a:cubicBezTo>
                  <a:cubicBezTo>
                    <a:pt x="969" y="677"/>
                    <a:pt x="1085" y="667"/>
                    <a:pt x="1186" y="647"/>
                  </a:cubicBezTo>
                  <a:cubicBezTo>
                    <a:pt x="1116" y="688"/>
                    <a:pt x="951" y="736"/>
                    <a:pt x="693" y="736"/>
                  </a:cubicBezTo>
                  <a:cubicBezTo>
                    <a:pt x="343" y="736"/>
                    <a:pt x="163" y="646"/>
                    <a:pt x="163" y="608"/>
                  </a:cubicBezTo>
                  <a:cubicBezTo>
                    <a:pt x="163" y="599"/>
                    <a:pt x="184" y="569"/>
                    <a:pt x="271" y="538"/>
                  </a:cubicBezTo>
                  <a:close/>
                  <a:moveTo>
                    <a:pt x="477" y="541"/>
                  </a:moveTo>
                  <a:cubicBezTo>
                    <a:pt x="477" y="397"/>
                    <a:pt x="477" y="397"/>
                    <a:pt x="477" y="397"/>
                  </a:cubicBezTo>
                  <a:cubicBezTo>
                    <a:pt x="515" y="407"/>
                    <a:pt x="556" y="415"/>
                    <a:pt x="598" y="421"/>
                  </a:cubicBezTo>
                  <a:cubicBezTo>
                    <a:pt x="598" y="567"/>
                    <a:pt x="598" y="567"/>
                    <a:pt x="598" y="567"/>
                  </a:cubicBezTo>
                  <a:cubicBezTo>
                    <a:pt x="552" y="560"/>
                    <a:pt x="511" y="551"/>
                    <a:pt x="477" y="541"/>
                  </a:cubicBezTo>
                  <a:close/>
                  <a:moveTo>
                    <a:pt x="689" y="579"/>
                  </a:moveTo>
                  <a:cubicBezTo>
                    <a:pt x="689" y="431"/>
                    <a:pt x="689" y="431"/>
                    <a:pt x="689" y="431"/>
                  </a:cubicBezTo>
                  <a:cubicBezTo>
                    <a:pt x="729" y="435"/>
                    <a:pt x="770" y="437"/>
                    <a:pt x="811" y="438"/>
                  </a:cubicBezTo>
                  <a:cubicBezTo>
                    <a:pt x="811" y="585"/>
                    <a:pt x="811" y="585"/>
                    <a:pt x="811" y="585"/>
                  </a:cubicBezTo>
                  <a:cubicBezTo>
                    <a:pt x="767" y="584"/>
                    <a:pt x="726" y="582"/>
                    <a:pt x="689" y="579"/>
                  </a:cubicBezTo>
                  <a:close/>
                  <a:moveTo>
                    <a:pt x="901" y="585"/>
                  </a:moveTo>
                  <a:cubicBezTo>
                    <a:pt x="901" y="438"/>
                    <a:pt x="901" y="438"/>
                    <a:pt x="901" y="438"/>
                  </a:cubicBezTo>
                  <a:cubicBezTo>
                    <a:pt x="942" y="437"/>
                    <a:pt x="983" y="435"/>
                    <a:pt x="1023" y="431"/>
                  </a:cubicBezTo>
                  <a:cubicBezTo>
                    <a:pt x="1023" y="579"/>
                    <a:pt x="1023" y="579"/>
                    <a:pt x="1023" y="579"/>
                  </a:cubicBezTo>
                  <a:cubicBezTo>
                    <a:pt x="985" y="582"/>
                    <a:pt x="945" y="584"/>
                    <a:pt x="901" y="585"/>
                  </a:cubicBezTo>
                  <a:close/>
                  <a:moveTo>
                    <a:pt x="1163" y="897"/>
                  </a:moveTo>
                  <a:cubicBezTo>
                    <a:pt x="1163" y="758"/>
                    <a:pt x="1163" y="758"/>
                    <a:pt x="1163" y="758"/>
                  </a:cubicBezTo>
                  <a:cubicBezTo>
                    <a:pt x="1186" y="749"/>
                    <a:pt x="1206" y="739"/>
                    <a:pt x="1224" y="729"/>
                  </a:cubicBezTo>
                  <a:cubicBezTo>
                    <a:pt x="1224" y="846"/>
                    <a:pt x="1224" y="846"/>
                    <a:pt x="1224" y="846"/>
                  </a:cubicBezTo>
                  <a:cubicBezTo>
                    <a:pt x="1224" y="859"/>
                    <a:pt x="1203" y="878"/>
                    <a:pt x="1163" y="897"/>
                  </a:cubicBezTo>
                  <a:close/>
                  <a:moveTo>
                    <a:pt x="1235" y="541"/>
                  </a:moveTo>
                  <a:cubicBezTo>
                    <a:pt x="1200" y="551"/>
                    <a:pt x="1160" y="560"/>
                    <a:pt x="1113" y="567"/>
                  </a:cubicBezTo>
                  <a:cubicBezTo>
                    <a:pt x="1113" y="421"/>
                    <a:pt x="1113" y="421"/>
                    <a:pt x="1113" y="421"/>
                  </a:cubicBezTo>
                  <a:cubicBezTo>
                    <a:pt x="1156" y="415"/>
                    <a:pt x="1197" y="407"/>
                    <a:pt x="1235" y="397"/>
                  </a:cubicBezTo>
                  <a:lnTo>
                    <a:pt x="1235" y="541"/>
                  </a:lnTo>
                  <a:close/>
                  <a:moveTo>
                    <a:pt x="1073" y="786"/>
                  </a:moveTo>
                  <a:cubicBezTo>
                    <a:pt x="1073" y="930"/>
                    <a:pt x="1073" y="930"/>
                    <a:pt x="1073" y="930"/>
                  </a:cubicBezTo>
                  <a:cubicBezTo>
                    <a:pt x="1038" y="939"/>
                    <a:pt x="997" y="948"/>
                    <a:pt x="951" y="956"/>
                  </a:cubicBezTo>
                  <a:cubicBezTo>
                    <a:pt x="951" y="809"/>
                    <a:pt x="951" y="809"/>
                    <a:pt x="951" y="809"/>
                  </a:cubicBezTo>
                  <a:cubicBezTo>
                    <a:pt x="994" y="803"/>
                    <a:pt x="1035" y="795"/>
                    <a:pt x="1073" y="786"/>
                  </a:cubicBezTo>
                  <a:close/>
                  <a:moveTo>
                    <a:pt x="860" y="820"/>
                  </a:moveTo>
                  <a:cubicBezTo>
                    <a:pt x="860" y="967"/>
                    <a:pt x="860" y="967"/>
                    <a:pt x="860" y="967"/>
                  </a:cubicBezTo>
                  <a:cubicBezTo>
                    <a:pt x="823" y="971"/>
                    <a:pt x="782" y="973"/>
                    <a:pt x="739" y="974"/>
                  </a:cubicBezTo>
                  <a:cubicBezTo>
                    <a:pt x="739" y="826"/>
                    <a:pt x="739" y="826"/>
                    <a:pt x="739" y="826"/>
                  </a:cubicBezTo>
                  <a:cubicBezTo>
                    <a:pt x="779" y="825"/>
                    <a:pt x="820" y="823"/>
                    <a:pt x="860" y="820"/>
                  </a:cubicBezTo>
                  <a:close/>
                  <a:moveTo>
                    <a:pt x="648" y="826"/>
                  </a:moveTo>
                  <a:cubicBezTo>
                    <a:pt x="648" y="974"/>
                    <a:pt x="648" y="974"/>
                    <a:pt x="648" y="974"/>
                  </a:cubicBezTo>
                  <a:cubicBezTo>
                    <a:pt x="605" y="973"/>
                    <a:pt x="564" y="971"/>
                    <a:pt x="526" y="967"/>
                  </a:cubicBezTo>
                  <a:cubicBezTo>
                    <a:pt x="526" y="820"/>
                    <a:pt x="526" y="820"/>
                    <a:pt x="526" y="820"/>
                  </a:cubicBezTo>
                  <a:cubicBezTo>
                    <a:pt x="566" y="823"/>
                    <a:pt x="607" y="825"/>
                    <a:pt x="648" y="826"/>
                  </a:cubicBezTo>
                  <a:close/>
                  <a:moveTo>
                    <a:pt x="436" y="809"/>
                  </a:moveTo>
                  <a:cubicBezTo>
                    <a:pt x="436" y="956"/>
                    <a:pt x="436" y="956"/>
                    <a:pt x="436" y="956"/>
                  </a:cubicBezTo>
                  <a:cubicBezTo>
                    <a:pt x="389" y="948"/>
                    <a:pt x="349" y="939"/>
                    <a:pt x="314" y="930"/>
                  </a:cubicBezTo>
                  <a:cubicBezTo>
                    <a:pt x="314" y="786"/>
                    <a:pt x="314" y="786"/>
                    <a:pt x="314" y="786"/>
                  </a:cubicBezTo>
                  <a:cubicBezTo>
                    <a:pt x="352" y="795"/>
                    <a:pt x="393" y="803"/>
                    <a:pt x="436" y="809"/>
                  </a:cubicBezTo>
                  <a:close/>
                  <a:moveTo>
                    <a:pt x="163" y="729"/>
                  </a:moveTo>
                  <a:cubicBezTo>
                    <a:pt x="181" y="739"/>
                    <a:pt x="201" y="749"/>
                    <a:pt x="223" y="758"/>
                  </a:cubicBezTo>
                  <a:cubicBezTo>
                    <a:pt x="223" y="897"/>
                    <a:pt x="223" y="897"/>
                    <a:pt x="223" y="897"/>
                  </a:cubicBezTo>
                  <a:cubicBezTo>
                    <a:pt x="183" y="878"/>
                    <a:pt x="163" y="859"/>
                    <a:pt x="163" y="846"/>
                  </a:cubicBezTo>
                  <a:lnTo>
                    <a:pt x="163" y="729"/>
                  </a:lnTo>
                  <a:close/>
                  <a:moveTo>
                    <a:pt x="253" y="1126"/>
                  </a:moveTo>
                  <a:cubicBezTo>
                    <a:pt x="271" y="1136"/>
                    <a:pt x="291" y="1146"/>
                    <a:pt x="314" y="1154"/>
                  </a:cubicBezTo>
                  <a:cubicBezTo>
                    <a:pt x="314" y="1293"/>
                    <a:pt x="314" y="1293"/>
                    <a:pt x="314" y="1293"/>
                  </a:cubicBezTo>
                  <a:cubicBezTo>
                    <a:pt x="274" y="1274"/>
                    <a:pt x="253" y="1256"/>
                    <a:pt x="253" y="1243"/>
                  </a:cubicBezTo>
                  <a:lnTo>
                    <a:pt x="253" y="1126"/>
                  </a:lnTo>
                  <a:close/>
                  <a:moveTo>
                    <a:pt x="151" y="1682"/>
                  </a:moveTo>
                  <a:cubicBezTo>
                    <a:pt x="111" y="1663"/>
                    <a:pt x="91" y="1644"/>
                    <a:pt x="91" y="1631"/>
                  </a:cubicBezTo>
                  <a:cubicBezTo>
                    <a:pt x="91" y="1514"/>
                    <a:pt x="91" y="1514"/>
                    <a:pt x="91" y="1514"/>
                  </a:cubicBezTo>
                  <a:cubicBezTo>
                    <a:pt x="109" y="1524"/>
                    <a:pt x="129" y="1534"/>
                    <a:pt x="151" y="1543"/>
                  </a:cubicBezTo>
                  <a:lnTo>
                    <a:pt x="151" y="1682"/>
                  </a:lnTo>
                  <a:close/>
                  <a:moveTo>
                    <a:pt x="364" y="1741"/>
                  </a:moveTo>
                  <a:cubicBezTo>
                    <a:pt x="317" y="1733"/>
                    <a:pt x="277" y="1724"/>
                    <a:pt x="242" y="1715"/>
                  </a:cubicBezTo>
                  <a:cubicBezTo>
                    <a:pt x="242" y="1571"/>
                    <a:pt x="242" y="1571"/>
                    <a:pt x="242" y="1571"/>
                  </a:cubicBezTo>
                  <a:cubicBezTo>
                    <a:pt x="280" y="1580"/>
                    <a:pt x="321" y="1588"/>
                    <a:pt x="364" y="1594"/>
                  </a:cubicBezTo>
                  <a:lnTo>
                    <a:pt x="364" y="1741"/>
                  </a:lnTo>
                  <a:close/>
                  <a:moveTo>
                    <a:pt x="576" y="1759"/>
                  </a:moveTo>
                  <a:cubicBezTo>
                    <a:pt x="533" y="1758"/>
                    <a:pt x="492" y="1756"/>
                    <a:pt x="454" y="1752"/>
                  </a:cubicBezTo>
                  <a:cubicBezTo>
                    <a:pt x="454" y="1605"/>
                    <a:pt x="454" y="1605"/>
                    <a:pt x="454" y="1605"/>
                  </a:cubicBezTo>
                  <a:cubicBezTo>
                    <a:pt x="494" y="1608"/>
                    <a:pt x="535" y="1610"/>
                    <a:pt x="576" y="1611"/>
                  </a:cubicBezTo>
                  <a:lnTo>
                    <a:pt x="576" y="1759"/>
                  </a:lnTo>
                  <a:close/>
                  <a:moveTo>
                    <a:pt x="91" y="1393"/>
                  </a:moveTo>
                  <a:cubicBezTo>
                    <a:pt x="91" y="1384"/>
                    <a:pt x="112" y="1354"/>
                    <a:pt x="199" y="1323"/>
                  </a:cubicBezTo>
                  <a:cubicBezTo>
                    <a:pt x="291" y="1418"/>
                    <a:pt x="544" y="1462"/>
                    <a:pt x="784" y="1462"/>
                  </a:cubicBezTo>
                  <a:cubicBezTo>
                    <a:pt x="897" y="1462"/>
                    <a:pt x="1013" y="1452"/>
                    <a:pt x="1114" y="1432"/>
                  </a:cubicBezTo>
                  <a:cubicBezTo>
                    <a:pt x="1044" y="1473"/>
                    <a:pt x="879" y="1521"/>
                    <a:pt x="621" y="1521"/>
                  </a:cubicBezTo>
                  <a:cubicBezTo>
                    <a:pt x="271" y="1521"/>
                    <a:pt x="91" y="1431"/>
                    <a:pt x="91" y="1393"/>
                  </a:cubicBezTo>
                  <a:close/>
                  <a:moveTo>
                    <a:pt x="404" y="1326"/>
                  </a:moveTo>
                  <a:cubicBezTo>
                    <a:pt x="404" y="1182"/>
                    <a:pt x="404" y="1182"/>
                    <a:pt x="404" y="1182"/>
                  </a:cubicBezTo>
                  <a:cubicBezTo>
                    <a:pt x="442" y="1192"/>
                    <a:pt x="483" y="1200"/>
                    <a:pt x="526" y="1206"/>
                  </a:cubicBezTo>
                  <a:cubicBezTo>
                    <a:pt x="526" y="1352"/>
                    <a:pt x="526" y="1352"/>
                    <a:pt x="526" y="1352"/>
                  </a:cubicBezTo>
                  <a:cubicBezTo>
                    <a:pt x="480" y="1345"/>
                    <a:pt x="439" y="1336"/>
                    <a:pt x="404" y="1326"/>
                  </a:cubicBezTo>
                  <a:close/>
                  <a:moveTo>
                    <a:pt x="617" y="1364"/>
                  </a:moveTo>
                  <a:cubicBezTo>
                    <a:pt x="617" y="1216"/>
                    <a:pt x="617" y="1216"/>
                    <a:pt x="617" y="1216"/>
                  </a:cubicBezTo>
                  <a:cubicBezTo>
                    <a:pt x="657" y="1220"/>
                    <a:pt x="698" y="1222"/>
                    <a:pt x="738" y="1223"/>
                  </a:cubicBezTo>
                  <a:cubicBezTo>
                    <a:pt x="738" y="1370"/>
                    <a:pt x="738" y="1370"/>
                    <a:pt x="738" y="1370"/>
                  </a:cubicBezTo>
                  <a:cubicBezTo>
                    <a:pt x="695" y="1369"/>
                    <a:pt x="654" y="1367"/>
                    <a:pt x="617" y="1364"/>
                  </a:cubicBezTo>
                  <a:close/>
                  <a:moveTo>
                    <a:pt x="829" y="1370"/>
                  </a:moveTo>
                  <a:cubicBezTo>
                    <a:pt x="829" y="1223"/>
                    <a:pt x="829" y="1223"/>
                    <a:pt x="829" y="1223"/>
                  </a:cubicBezTo>
                  <a:cubicBezTo>
                    <a:pt x="870" y="1222"/>
                    <a:pt x="911" y="1220"/>
                    <a:pt x="951" y="1216"/>
                  </a:cubicBezTo>
                  <a:cubicBezTo>
                    <a:pt x="951" y="1364"/>
                    <a:pt x="951" y="1364"/>
                    <a:pt x="951" y="1364"/>
                  </a:cubicBezTo>
                  <a:cubicBezTo>
                    <a:pt x="913" y="1367"/>
                    <a:pt x="872" y="1369"/>
                    <a:pt x="829" y="1370"/>
                  </a:cubicBezTo>
                  <a:close/>
                  <a:moveTo>
                    <a:pt x="788" y="1752"/>
                  </a:moveTo>
                  <a:cubicBezTo>
                    <a:pt x="751" y="1756"/>
                    <a:pt x="710" y="1758"/>
                    <a:pt x="667" y="1759"/>
                  </a:cubicBezTo>
                  <a:cubicBezTo>
                    <a:pt x="667" y="1611"/>
                    <a:pt x="667" y="1611"/>
                    <a:pt x="667" y="1611"/>
                  </a:cubicBezTo>
                  <a:cubicBezTo>
                    <a:pt x="707" y="1610"/>
                    <a:pt x="748" y="1608"/>
                    <a:pt x="788" y="1605"/>
                  </a:cubicBezTo>
                  <a:lnTo>
                    <a:pt x="788" y="1752"/>
                  </a:lnTo>
                  <a:close/>
                  <a:moveTo>
                    <a:pt x="1000" y="1715"/>
                  </a:moveTo>
                  <a:cubicBezTo>
                    <a:pt x="966" y="1724"/>
                    <a:pt x="925" y="1733"/>
                    <a:pt x="879" y="1741"/>
                  </a:cubicBezTo>
                  <a:cubicBezTo>
                    <a:pt x="879" y="1594"/>
                    <a:pt x="879" y="1594"/>
                    <a:pt x="879" y="1594"/>
                  </a:cubicBezTo>
                  <a:cubicBezTo>
                    <a:pt x="921" y="1588"/>
                    <a:pt x="963" y="1580"/>
                    <a:pt x="1000" y="1571"/>
                  </a:cubicBezTo>
                  <a:lnTo>
                    <a:pt x="1000" y="1715"/>
                  </a:lnTo>
                  <a:close/>
                  <a:moveTo>
                    <a:pt x="1152" y="1631"/>
                  </a:moveTo>
                  <a:cubicBezTo>
                    <a:pt x="1152" y="1644"/>
                    <a:pt x="1131" y="1663"/>
                    <a:pt x="1091" y="1682"/>
                  </a:cubicBezTo>
                  <a:cubicBezTo>
                    <a:pt x="1091" y="1543"/>
                    <a:pt x="1091" y="1543"/>
                    <a:pt x="1091" y="1543"/>
                  </a:cubicBezTo>
                  <a:cubicBezTo>
                    <a:pt x="1113" y="1534"/>
                    <a:pt x="1134" y="1524"/>
                    <a:pt x="1152" y="1514"/>
                  </a:cubicBezTo>
                  <a:lnTo>
                    <a:pt x="1152" y="1631"/>
                  </a:lnTo>
                  <a:close/>
                  <a:moveTo>
                    <a:pt x="1163" y="1326"/>
                  </a:moveTo>
                  <a:cubicBezTo>
                    <a:pt x="1128" y="1336"/>
                    <a:pt x="1088" y="1345"/>
                    <a:pt x="1041" y="1352"/>
                  </a:cubicBezTo>
                  <a:cubicBezTo>
                    <a:pt x="1041" y="1206"/>
                    <a:pt x="1041" y="1206"/>
                    <a:pt x="1041" y="1206"/>
                  </a:cubicBezTo>
                  <a:cubicBezTo>
                    <a:pt x="1084" y="1200"/>
                    <a:pt x="1125" y="1192"/>
                    <a:pt x="1163" y="1182"/>
                  </a:cubicBezTo>
                  <a:lnTo>
                    <a:pt x="1163" y="1326"/>
                  </a:lnTo>
                  <a:close/>
                  <a:moveTo>
                    <a:pt x="1314" y="1243"/>
                  </a:moveTo>
                  <a:cubicBezTo>
                    <a:pt x="1314" y="1256"/>
                    <a:pt x="1294" y="1274"/>
                    <a:pt x="1254" y="1293"/>
                  </a:cubicBezTo>
                  <a:cubicBezTo>
                    <a:pt x="1254" y="1154"/>
                    <a:pt x="1254" y="1154"/>
                    <a:pt x="1254" y="1154"/>
                  </a:cubicBezTo>
                  <a:cubicBezTo>
                    <a:pt x="1276" y="1146"/>
                    <a:pt x="1296" y="1136"/>
                    <a:pt x="1314" y="1126"/>
                  </a:cubicBezTo>
                  <a:lnTo>
                    <a:pt x="1314" y="1243"/>
                  </a:lnTo>
                  <a:close/>
                  <a:moveTo>
                    <a:pt x="784" y="1133"/>
                  </a:moveTo>
                  <a:cubicBezTo>
                    <a:pt x="439" y="1133"/>
                    <a:pt x="259" y="1046"/>
                    <a:pt x="254" y="1006"/>
                  </a:cubicBezTo>
                  <a:cubicBezTo>
                    <a:pt x="373" y="1046"/>
                    <a:pt x="536" y="1065"/>
                    <a:pt x="693" y="1065"/>
                  </a:cubicBezTo>
                  <a:cubicBezTo>
                    <a:pt x="911" y="1065"/>
                    <a:pt x="1139" y="1029"/>
                    <a:pt x="1249" y="951"/>
                  </a:cubicBezTo>
                  <a:cubicBezTo>
                    <a:pt x="1302" y="976"/>
                    <a:pt x="1314" y="998"/>
                    <a:pt x="1314" y="1005"/>
                  </a:cubicBezTo>
                  <a:cubicBezTo>
                    <a:pt x="1314" y="1043"/>
                    <a:pt x="1134" y="1133"/>
                    <a:pt x="784" y="1133"/>
                  </a:cubicBezTo>
                  <a:close/>
                  <a:moveTo>
                    <a:pt x="1386" y="458"/>
                  </a:moveTo>
                  <a:cubicBezTo>
                    <a:pt x="1386" y="471"/>
                    <a:pt x="1366" y="489"/>
                    <a:pt x="1326" y="508"/>
                  </a:cubicBezTo>
                  <a:cubicBezTo>
                    <a:pt x="1326" y="369"/>
                    <a:pt x="1326" y="369"/>
                    <a:pt x="1326" y="369"/>
                  </a:cubicBezTo>
                  <a:cubicBezTo>
                    <a:pt x="1348" y="361"/>
                    <a:pt x="1368" y="351"/>
                    <a:pt x="1386" y="341"/>
                  </a:cubicBezTo>
                  <a:lnTo>
                    <a:pt x="1386" y="458"/>
                  </a:lnTo>
                  <a:close/>
                  <a:moveTo>
                    <a:pt x="856" y="348"/>
                  </a:moveTo>
                  <a:cubicBezTo>
                    <a:pt x="506" y="348"/>
                    <a:pt x="325" y="258"/>
                    <a:pt x="325" y="220"/>
                  </a:cubicBezTo>
                  <a:cubicBezTo>
                    <a:pt x="325" y="181"/>
                    <a:pt x="506" y="91"/>
                    <a:pt x="856" y="91"/>
                  </a:cubicBezTo>
                  <a:cubicBezTo>
                    <a:pt x="1206" y="91"/>
                    <a:pt x="1386" y="181"/>
                    <a:pt x="1386" y="220"/>
                  </a:cubicBezTo>
                  <a:cubicBezTo>
                    <a:pt x="1386" y="258"/>
                    <a:pt x="1206" y="348"/>
                    <a:pt x="856" y="3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601996" y="6085884"/>
            <a:ext cx="817227" cy="475253"/>
            <a:chOff x="-795017" y="2692105"/>
            <a:chExt cx="817227" cy="475253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-795017" y="2692105"/>
              <a:ext cx="817227" cy="475253"/>
              <a:chOff x="-792725" y="4047737"/>
              <a:chExt cx="817227" cy="475253"/>
            </a:xfrm>
          </p:grpSpPr>
          <p:sp>
            <p:nvSpPr>
              <p:cNvPr id="91" name="Овал 90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5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обеспечение</a:t>
                </a:r>
                <a:endParaRPr lang="ru-RU" sz="5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0" name="Group 1462"/>
            <p:cNvGrpSpPr/>
            <p:nvPr/>
          </p:nvGrpSpPr>
          <p:grpSpPr>
            <a:xfrm>
              <a:off x="-464841" y="2793202"/>
              <a:ext cx="153095" cy="161033"/>
              <a:chOff x="2489201" y="17492663"/>
              <a:chExt cx="379413" cy="500063"/>
            </a:xfrm>
            <a:solidFill>
              <a:schemeClr val="bg1"/>
            </a:solidFill>
          </p:grpSpPr>
          <p:sp>
            <p:nvSpPr>
              <p:cNvPr id="85" name="Freeform 584"/>
              <p:cNvSpPr>
                <a:spLocks/>
              </p:cNvSpPr>
              <p:nvPr/>
            </p:nvSpPr>
            <p:spPr bwMode="auto">
              <a:xfrm>
                <a:off x="2555876" y="17681575"/>
                <a:ext cx="246063" cy="36513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6" name="Freeform 585"/>
              <p:cNvSpPr>
                <a:spLocks/>
              </p:cNvSpPr>
              <p:nvPr/>
            </p:nvSpPr>
            <p:spPr bwMode="auto">
              <a:xfrm>
                <a:off x="2555876" y="17740313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7" name="Freeform 586"/>
              <p:cNvSpPr>
                <a:spLocks/>
              </p:cNvSpPr>
              <p:nvPr/>
            </p:nvSpPr>
            <p:spPr bwMode="auto">
              <a:xfrm>
                <a:off x="2555876" y="17799050"/>
                <a:ext cx="246063" cy="34925"/>
              </a:xfrm>
              <a:custGeom>
                <a:avLst/>
                <a:gdLst>
                  <a:gd name="T0" fmla="*/ 78 w 84"/>
                  <a:gd name="T1" fmla="*/ 12 h 12"/>
                  <a:gd name="T2" fmla="*/ 6 w 84"/>
                  <a:gd name="T3" fmla="*/ 12 h 12"/>
                  <a:gd name="T4" fmla="*/ 0 w 84"/>
                  <a:gd name="T5" fmla="*/ 6 h 12"/>
                  <a:gd name="T6" fmla="*/ 6 w 84"/>
                  <a:gd name="T7" fmla="*/ 0 h 12"/>
                  <a:gd name="T8" fmla="*/ 78 w 84"/>
                  <a:gd name="T9" fmla="*/ 0 h 12"/>
                  <a:gd name="T10" fmla="*/ 84 w 84"/>
                  <a:gd name="T11" fmla="*/ 6 h 12"/>
                  <a:gd name="T12" fmla="*/ 78 w 8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2">
                    <a:moveTo>
                      <a:pt x="78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10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81" y="0"/>
                      <a:pt x="84" y="3"/>
                      <a:pt x="84" y="6"/>
                    </a:cubicBezTo>
                    <a:cubicBezTo>
                      <a:pt x="84" y="10"/>
                      <a:pt x="81" y="12"/>
                      <a:pt x="7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8" name="Freeform 587"/>
              <p:cNvSpPr>
                <a:spLocks/>
              </p:cNvSpPr>
              <p:nvPr/>
            </p:nvSpPr>
            <p:spPr bwMode="auto">
              <a:xfrm>
                <a:off x="2555876" y="17860963"/>
                <a:ext cx="141288" cy="34925"/>
              </a:xfrm>
              <a:custGeom>
                <a:avLst/>
                <a:gdLst>
                  <a:gd name="T0" fmla="*/ 42 w 48"/>
                  <a:gd name="T1" fmla="*/ 12 h 12"/>
                  <a:gd name="T2" fmla="*/ 6 w 48"/>
                  <a:gd name="T3" fmla="*/ 12 h 12"/>
                  <a:gd name="T4" fmla="*/ 0 w 48"/>
                  <a:gd name="T5" fmla="*/ 6 h 12"/>
                  <a:gd name="T6" fmla="*/ 6 w 48"/>
                  <a:gd name="T7" fmla="*/ 0 h 12"/>
                  <a:gd name="T8" fmla="*/ 42 w 48"/>
                  <a:gd name="T9" fmla="*/ 0 h 12"/>
                  <a:gd name="T10" fmla="*/ 48 w 48"/>
                  <a:gd name="T11" fmla="*/ 6 h 12"/>
                  <a:gd name="T12" fmla="*/ 42 w 48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12">
                    <a:moveTo>
                      <a:pt x="42" y="12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2" y="12"/>
                      <a:pt x="0" y="9"/>
                      <a:pt x="0" y="6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5" y="0"/>
                      <a:pt x="48" y="2"/>
                      <a:pt x="48" y="6"/>
                    </a:cubicBezTo>
                    <a:cubicBezTo>
                      <a:pt x="48" y="9"/>
                      <a:pt x="45" y="12"/>
                      <a:pt x="4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89" name="Freeform 588"/>
              <p:cNvSpPr>
                <a:spLocks/>
              </p:cNvSpPr>
              <p:nvPr/>
            </p:nvSpPr>
            <p:spPr bwMode="auto">
              <a:xfrm>
                <a:off x="2489201" y="17492663"/>
                <a:ext cx="379413" cy="500063"/>
              </a:xfrm>
              <a:custGeom>
                <a:avLst/>
                <a:gdLst>
                  <a:gd name="T0" fmla="*/ 112 w 130"/>
                  <a:gd name="T1" fmla="*/ 171 h 171"/>
                  <a:gd name="T2" fmla="*/ 17 w 130"/>
                  <a:gd name="T3" fmla="*/ 171 h 171"/>
                  <a:gd name="T4" fmla="*/ 0 w 130"/>
                  <a:gd name="T5" fmla="*/ 153 h 171"/>
                  <a:gd name="T6" fmla="*/ 0 w 130"/>
                  <a:gd name="T7" fmla="*/ 18 h 171"/>
                  <a:gd name="T8" fmla="*/ 17 w 130"/>
                  <a:gd name="T9" fmla="*/ 0 h 171"/>
                  <a:gd name="T10" fmla="*/ 23 w 130"/>
                  <a:gd name="T11" fmla="*/ 6 h 171"/>
                  <a:gd name="T12" fmla="*/ 17 w 130"/>
                  <a:gd name="T13" fmla="*/ 12 h 171"/>
                  <a:gd name="T14" fmla="*/ 12 w 130"/>
                  <a:gd name="T15" fmla="*/ 18 h 171"/>
                  <a:gd name="T16" fmla="*/ 12 w 130"/>
                  <a:gd name="T17" fmla="*/ 153 h 171"/>
                  <a:gd name="T18" fmla="*/ 17 w 130"/>
                  <a:gd name="T19" fmla="*/ 159 h 171"/>
                  <a:gd name="T20" fmla="*/ 112 w 130"/>
                  <a:gd name="T21" fmla="*/ 159 h 171"/>
                  <a:gd name="T22" fmla="*/ 118 w 130"/>
                  <a:gd name="T23" fmla="*/ 153 h 171"/>
                  <a:gd name="T24" fmla="*/ 118 w 130"/>
                  <a:gd name="T25" fmla="*/ 18 h 171"/>
                  <a:gd name="T26" fmla="*/ 112 w 130"/>
                  <a:gd name="T27" fmla="*/ 12 h 171"/>
                  <a:gd name="T28" fmla="*/ 89 w 130"/>
                  <a:gd name="T29" fmla="*/ 12 h 171"/>
                  <a:gd name="T30" fmla="*/ 83 w 130"/>
                  <a:gd name="T31" fmla="*/ 6 h 171"/>
                  <a:gd name="T32" fmla="*/ 89 w 130"/>
                  <a:gd name="T33" fmla="*/ 0 h 171"/>
                  <a:gd name="T34" fmla="*/ 112 w 130"/>
                  <a:gd name="T35" fmla="*/ 0 h 171"/>
                  <a:gd name="T36" fmla="*/ 130 w 130"/>
                  <a:gd name="T37" fmla="*/ 18 h 171"/>
                  <a:gd name="T38" fmla="*/ 130 w 130"/>
                  <a:gd name="T39" fmla="*/ 153 h 171"/>
                  <a:gd name="T40" fmla="*/ 112 w 130"/>
                  <a:gd name="T41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71">
                    <a:moveTo>
                      <a:pt x="112" y="171"/>
                    </a:moveTo>
                    <a:cubicBezTo>
                      <a:pt x="17" y="171"/>
                      <a:pt x="17" y="171"/>
                      <a:pt x="17" y="171"/>
                    </a:cubicBezTo>
                    <a:cubicBezTo>
                      <a:pt x="8" y="171"/>
                      <a:pt x="0" y="163"/>
                      <a:pt x="0" y="15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1" y="0"/>
                      <a:pt x="23" y="3"/>
                      <a:pt x="23" y="6"/>
                    </a:cubicBezTo>
                    <a:cubicBezTo>
                      <a:pt x="23" y="9"/>
                      <a:pt x="21" y="12"/>
                      <a:pt x="17" y="12"/>
                    </a:cubicBezTo>
                    <a:cubicBezTo>
                      <a:pt x="14" y="12"/>
                      <a:pt x="12" y="14"/>
                      <a:pt x="12" y="18"/>
                    </a:cubicBezTo>
                    <a:cubicBezTo>
                      <a:pt x="12" y="153"/>
                      <a:pt x="12" y="153"/>
                      <a:pt x="12" y="153"/>
                    </a:cubicBezTo>
                    <a:cubicBezTo>
                      <a:pt x="12" y="156"/>
                      <a:pt x="14" y="159"/>
                      <a:pt x="17" y="159"/>
                    </a:cubicBezTo>
                    <a:cubicBezTo>
                      <a:pt x="112" y="159"/>
                      <a:pt x="112" y="159"/>
                      <a:pt x="112" y="159"/>
                    </a:cubicBezTo>
                    <a:cubicBezTo>
                      <a:pt x="116" y="159"/>
                      <a:pt x="118" y="156"/>
                      <a:pt x="118" y="153"/>
                    </a:cubicBezTo>
                    <a:cubicBezTo>
                      <a:pt x="118" y="18"/>
                      <a:pt x="118" y="18"/>
                      <a:pt x="118" y="18"/>
                    </a:cubicBezTo>
                    <a:cubicBezTo>
                      <a:pt x="118" y="14"/>
                      <a:pt x="116" y="12"/>
                      <a:pt x="112" y="12"/>
                    </a:cubicBezTo>
                    <a:cubicBezTo>
                      <a:pt x="89" y="12"/>
                      <a:pt x="89" y="12"/>
                      <a:pt x="89" y="12"/>
                    </a:cubicBezTo>
                    <a:cubicBezTo>
                      <a:pt x="86" y="12"/>
                      <a:pt x="83" y="9"/>
                      <a:pt x="83" y="6"/>
                    </a:cubicBezTo>
                    <a:cubicBezTo>
                      <a:pt x="83" y="3"/>
                      <a:pt x="86" y="0"/>
                      <a:pt x="8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22" y="0"/>
                      <a:pt x="130" y="8"/>
                      <a:pt x="130" y="18"/>
                    </a:cubicBezTo>
                    <a:cubicBezTo>
                      <a:pt x="130" y="153"/>
                      <a:pt x="130" y="153"/>
                      <a:pt x="130" y="153"/>
                    </a:cubicBezTo>
                    <a:cubicBezTo>
                      <a:pt x="130" y="163"/>
                      <a:pt x="122" y="171"/>
                      <a:pt x="112" y="1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90" name="Freeform 589"/>
              <p:cNvSpPr>
                <a:spLocks/>
              </p:cNvSpPr>
              <p:nvPr/>
            </p:nvSpPr>
            <p:spPr bwMode="auto">
              <a:xfrm>
                <a:off x="2573338" y="17492663"/>
                <a:ext cx="141288" cy="142875"/>
              </a:xfrm>
              <a:custGeom>
                <a:avLst/>
                <a:gdLst>
                  <a:gd name="T0" fmla="*/ 32 w 48"/>
                  <a:gd name="T1" fmla="*/ 49 h 49"/>
                  <a:gd name="T2" fmla="*/ 16 w 48"/>
                  <a:gd name="T3" fmla="*/ 49 h 49"/>
                  <a:gd name="T4" fmla="*/ 0 w 48"/>
                  <a:gd name="T5" fmla="*/ 32 h 49"/>
                  <a:gd name="T6" fmla="*/ 0 w 48"/>
                  <a:gd name="T7" fmla="*/ 6 h 49"/>
                  <a:gd name="T8" fmla="*/ 6 w 48"/>
                  <a:gd name="T9" fmla="*/ 0 h 49"/>
                  <a:gd name="T10" fmla="*/ 12 w 48"/>
                  <a:gd name="T11" fmla="*/ 6 h 49"/>
                  <a:gd name="T12" fmla="*/ 12 w 48"/>
                  <a:gd name="T13" fmla="*/ 32 h 49"/>
                  <a:gd name="T14" fmla="*/ 16 w 48"/>
                  <a:gd name="T15" fmla="*/ 37 h 49"/>
                  <a:gd name="T16" fmla="*/ 32 w 48"/>
                  <a:gd name="T17" fmla="*/ 37 h 49"/>
                  <a:gd name="T18" fmla="*/ 36 w 48"/>
                  <a:gd name="T19" fmla="*/ 32 h 49"/>
                  <a:gd name="T20" fmla="*/ 36 w 48"/>
                  <a:gd name="T21" fmla="*/ 6 h 49"/>
                  <a:gd name="T22" fmla="*/ 42 w 48"/>
                  <a:gd name="T23" fmla="*/ 0 h 49"/>
                  <a:gd name="T24" fmla="*/ 48 w 48"/>
                  <a:gd name="T25" fmla="*/ 6 h 49"/>
                  <a:gd name="T26" fmla="*/ 48 w 48"/>
                  <a:gd name="T27" fmla="*/ 32 h 49"/>
                  <a:gd name="T28" fmla="*/ 32 w 48"/>
                  <a:gd name="T2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49">
                    <a:moveTo>
                      <a:pt x="32" y="49"/>
                    </a:moveTo>
                    <a:cubicBezTo>
                      <a:pt x="16" y="49"/>
                      <a:pt x="16" y="49"/>
                      <a:pt x="16" y="49"/>
                    </a:cubicBezTo>
                    <a:cubicBezTo>
                      <a:pt x="7" y="49"/>
                      <a:pt x="0" y="42"/>
                      <a:pt x="0" y="3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2" y="3"/>
                      <a:pt x="12" y="6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5"/>
                      <a:pt x="14" y="37"/>
                      <a:pt x="16" y="37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4" y="37"/>
                      <a:pt x="36" y="35"/>
                      <a:pt x="36" y="32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3"/>
                      <a:pt x="39" y="0"/>
                      <a:pt x="42" y="0"/>
                    </a:cubicBezTo>
                    <a:cubicBezTo>
                      <a:pt x="46" y="0"/>
                      <a:pt x="48" y="3"/>
                      <a:pt x="48" y="6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42"/>
                      <a:pt x="41" y="49"/>
                      <a:pt x="32" y="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9533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defTabSz="1020833"/>
                <a:endParaRPr lang="en-US" sz="2073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93" name="Группа 92"/>
          <p:cNvGrpSpPr/>
          <p:nvPr/>
        </p:nvGrpSpPr>
        <p:grpSpPr>
          <a:xfrm>
            <a:off x="601996" y="5446546"/>
            <a:ext cx="817227" cy="475253"/>
            <a:chOff x="2273440" y="5295480"/>
            <a:chExt cx="817227" cy="475253"/>
          </a:xfrm>
        </p:grpSpPr>
        <p:grpSp>
          <p:nvGrpSpPr>
            <p:cNvPr id="94" name="Группа 93"/>
            <p:cNvGrpSpPr/>
            <p:nvPr/>
          </p:nvGrpSpPr>
          <p:grpSpPr>
            <a:xfrm>
              <a:off x="2273440" y="5295480"/>
              <a:ext cx="817227" cy="475253"/>
              <a:chOff x="-792725" y="4047737"/>
              <a:chExt cx="817227" cy="475253"/>
            </a:xfrm>
          </p:grpSpPr>
          <p:sp>
            <p:nvSpPr>
              <p:cNvPr id="111" name="Овал 110"/>
              <p:cNvSpPr/>
              <p:nvPr/>
            </p:nvSpPr>
            <p:spPr>
              <a:xfrm>
                <a:off x="-624029" y="4047737"/>
                <a:ext cx="475253" cy="475253"/>
              </a:xfrm>
              <a:prstGeom prst="ellipse">
                <a:avLst/>
              </a:prstGeom>
              <a:solidFill>
                <a:srgbClr val="2B60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-792725" y="4253256"/>
                <a:ext cx="817227" cy="24439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800" b="1" dirty="0" smtClean="0">
                    <a:solidFill>
                      <a:schemeClr val="bg1"/>
                    </a:solidFill>
                    <a:cs typeface="Arial" panose="020B0604020202020204" pitchFamily="34" charset="0"/>
                  </a:rPr>
                  <a:t>срок</a:t>
                </a:r>
                <a:endParaRPr lang="ru-RU" sz="800" b="1" dirty="0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0" name="Group 39"/>
            <p:cNvGrpSpPr>
              <a:grpSpLocks noChangeAspect="1"/>
            </p:cNvGrpSpPr>
            <p:nvPr/>
          </p:nvGrpSpPr>
          <p:grpSpPr bwMode="auto">
            <a:xfrm>
              <a:off x="2615575" y="5399902"/>
              <a:ext cx="131234" cy="143868"/>
              <a:chOff x="-186" y="1572"/>
              <a:chExt cx="374" cy="410"/>
            </a:xfrm>
            <a:solidFill>
              <a:schemeClr val="bg1"/>
            </a:solidFill>
          </p:grpSpPr>
          <p:sp>
            <p:nvSpPr>
              <p:cNvPr id="108" name="Freeform 40"/>
              <p:cNvSpPr>
                <a:spLocks noEditPoints="1"/>
              </p:cNvSpPr>
              <p:nvPr/>
            </p:nvSpPr>
            <p:spPr bwMode="auto">
              <a:xfrm>
                <a:off x="-186" y="1572"/>
                <a:ext cx="374" cy="410"/>
              </a:xfrm>
              <a:custGeom>
                <a:avLst/>
                <a:gdLst>
                  <a:gd name="T0" fmla="*/ 148 w 155"/>
                  <a:gd name="T1" fmla="*/ 0 h 170"/>
                  <a:gd name="T2" fmla="*/ 142 w 155"/>
                  <a:gd name="T3" fmla="*/ 16 h 170"/>
                  <a:gd name="T4" fmla="*/ 108 w 155"/>
                  <a:gd name="T5" fmla="*/ 85 h 170"/>
                  <a:gd name="T6" fmla="*/ 142 w 155"/>
                  <a:gd name="T7" fmla="*/ 153 h 170"/>
                  <a:gd name="T8" fmla="*/ 149 w 155"/>
                  <a:gd name="T9" fmla="*/ 156 h 170"/>
                  <a:gd name="T10" fmla="*/ 152 w 155"/>
                  <a:gd name="T11" fmla="*/ 163 h 170"/>
                  <a:gd name="T12" fmla="*/ 146 w 155"/>
                  <a:gd name="T13" fmla="*/ 169 h 170"/>
                  <a:gd name="T14" fmla="*/ 141 w 155"/>
                  <a:gd name="T15" fmla="*/ 169 h 170"/>
                  <a:gd name="T16" fmla="*/ 15 w 155"/>
                  <a:gd name="T17" fmla="*/ 169 h 170"/>
                  <a:gd name="T18" fmla="*/ 3 w 155"/>
                  <a:gd name="T19" fmla="*/ 162 h 170"/>
                  <a:gd name="T20" fmla="*/ 13 w 155"/>
                  <a:gd name="T21" fmla="*/ 153 h 170"/>
                  <a:gd name="T22" fmla="*/ 47 w 155"/>
                  <a:gd name="T23" fmla="*/ 85 h 170"/>
                  <a:gd name="T24" fmla="*/ 13 w 155"/>
                  <a:gd name="T25" fmla="*/ 16 h 170"/>
                  <a:gd name="T26" fmla="*/ 8 w 155"/>
                  <a:gd name="T27" fmla="*/ 0 h 170"/>
                  <a:gd name="T28" fmla="*/ 148 w 155"/>
                  <a:gd name="T29" fmla="*/ 0 h 170"/>
                  <a:gd name="T30" fmla="*/ 127 w 155"/>
                  <a:gd name="T31" fmla="*/ 153 h 170"/>
                  <a:gd name="T32" fmla="*/ 126 w 155"/>
                  <a:gd name="T33" fmla="*/ 146 h 170"/>
                  <a:gd name="T34" fmla="*/ 96 w 155"/>
                  <a:gd name="T35" fmla="*/ 93 h 170"/>
                  <a:gd name="T36" fmla="*/ 96 w 155"/>
                  <a:gd name="T37" fmla="*/ 76 h 170"/>
                  <a:gd name="T38" fmla="*/ 124 w 155"/>
                  <a:gd name="T39" fmla="*/ 32 h 170"/>
                  <a:gd name="T40" fmla="*/ 128 w 155"/>
                  <a:gd name="T41" fmla="*/ 16 h 170"/>
                  <a:gd name="T42" fmla="*/ 28 w 155"/>
                  <a:gd name="T43" fmla="*/ 16 h 170"/>
                  <a:gd name="T44" fmla="*/ 29 w 155"/>
                  <a:gd name="T45" fmla="*/ 23 h 170"/>
                  <a:gd name="T46" fmla="*/ 59 w 155"/>
                  <a:gd name="T47" fmla="*/ 76 h 170"/>
                  <a:gd name="T48" fmla="*/ 59 w 155"/>
                  <a:gd name="T49" fmla="*/ 93 h 170"/>
                  <a:gd name="T50" fmla="*/ 32 w 155"/>
                  <a:gd name="T51" fmla="*/ 137 h 170"/>
                  <a:gd name="T52" fmla="*/ 28 w 155"/>
                  <a:gd name="T53" fmla="*/ 153 h 170"/>
                  <a:gd name="T54" fmla="*/ 127 w 155"/>
                  <a:gd name="T55" fmla="*/ 15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5" h="170">
                    <a:moveTo>
                      <a:pt x="148" y="0"/>
                    </a:moveTo>
                    <a:cubicBezTo>
                      <a:pt x="155" y="8"/>
                      <a:pt x="153" y="13"/>
                      <a:pt x="142" y="16"/>
                    </a:cubicBezTo>
                    <a:cubicBezTo>
                      <a:pt x="139" y="43"/>
                      <a:pt x="126" y="64"/>
                      <a:pt x="108" y="85"/>
                    </a:cubicBezTo>
                    <a:cubicBezTo>
                      <a:pt x="125" y="105"/>
                      <a:pt x="139" y="126"/>
                      <a:pt x="142" y="153"/>
                    </a:cubicBezTo>
                    <a:cubicBezTo>
                      <a:pt x="145" y="154"/>
                      <a:pt x="147" y="154"/>
                      <a:pt x="149" y="156"/>
                    </a:cubicBezTo>
                    <a:cubicBezTo>
                      <a:pt x="150" y="158"/>
                      <a:pt x="152" y="161"/>
                      <a:pt x="152" y="163"/>
                    </a:cubicBezTo>
                    <a:cubicBezTo>
                      <a:pt x="151" y="165"/>
                      <a:pt x="148" y="167"/>
                      <a:pt x="146" y="169"/>
                    </a:cubicBezTo>
                    <a:cubicBezTo>
                      <a:pt x="144" y="170"/>
                      <a:pt x="142" y="169"/>
                      <a:pt x="141" y="169"/>
                    </a:cubicBezTo>
                    <a:cubicBezTo>
                      <a:pt x="99" y="169"/>
                      <a:pt x="57" y="169"/>
                      <a:pt x="15" y="169"/>
                    </a:cubicBezTo>
                    <a:cubicBezTo>
                      <a:pt x="9" y="169"/>
                      <a:pt x="4" y="169"/>
                      <a:pt x="3" y="162"/>
                    </a:cubicBezTo>
                    <a:cubicBezTo>
                      <a:pt x="3" y="156"/>
                      <a:pt x="8" y="154"/>
                      <a:pt x="13" y="153"/>
                    </a:cubicBezTo>
                    <a:cubicBezTo>
                      <a:pt x="16" y="127"/>
                      <a:pt x="30" y="105"/>
                      <a:pt x="47" y="85"/>
                    </a:cubicBezTo>
                    <a:cubicBezTo>
                      <a:pt x="30" y="65"/>
                      <a:pt x="16" y="43"/>
                      <a:pt x="13" y="16"/>
                    </a:cubicBezTo>
                    <a:cubicBezTo>
                      <a:pt x="2" y="13"/>
                      <a:pt x="0" y="8"/>
                      <a:pt x="8" y="0"/>
                    </a:cubicBezTo>
                    <a:cubicBezTo>
                      <a:pt x="54" y="0"/>
                      <a:pt x="101" y="0"/>
                      <a:pt x="148" y="0"/>
                    </a:cubicBezTo>
                    <a:close/>
                    <a:moveTo>
                      <a:pt x="127" y="153"/>
                    </a:moveTo>
                    <a:cubicBezTo>
                      <a:pt x="127" y="151"/>
                      <a:pt x="127" y="149"/>
                      <a:pt x="126" y="146"/>
                    </a:cubicBezTo>
                    <a:cubicBezTo>
                      <a:pt x="122" y="125"/>
                      <a:pt x="110" y="109"/>
                      <a:pt x="96" y="93"/>
                    </a:cubicBezTo>
                    <a:cubicBezTo>
                      <a:pt x="90" y="86"/>
                      <a:pt x="90" y="83"/>
                      <a:pt x="96" y="76"/>
                    </a:cubicBezTo>
                    <a:cubicBezTo>
                      <a:pt x="107" y="63"/>
                      <a:pt x="118" y="49"/>
                      <a:pt x="124" y="32"/>
                    </a:cubicBezTo>
                    <a:cubicBezTo>
                      <a:pt x="125" y="27"/>
                      <a:pt x="126" y="22"/>
                      <a:pt x="128" y="16"/>
                    </a:cubicBezTo>
                    <a:cubicBezTo>
                      <a:pt x="94" y="16"/>
                      <a:pt x="61" y="16"/>
                      <a:pt x="28" y="16"/>
                    </a:cubicBezTo>
                    <a:cubicBezTo>
                      <a:pt x="28" y="19"/>
                      <a:pt x="29" y="21"/>
                      <a:pt x="29" y="23"/>
                    </a:cubicBezTo>
                    <a:cubicBezTo>
                      <a:pt x="33" y="44"/>
                      <a:pt x="46" y="60"/>
                      <a:pt x="59" y="76"/>
                    </a:cubicBezTo>
                    <a:cubicBezTo>
                      <a:pt x="65" y="84"/>
                      <a:pt x="65" y="86"/>
                      <a:pt x="59" y="93"/>
                    </a:cubicBezTo>
                    <a:cubicBezTo>
                      <a:pt x="48" y="106"/>
                      <a:pt x="37" y="120"/>
                      <a:pt x="32" y="137"/>
                    </a:cubicBezTo>
                    <a:cubicBezTo>
                      <a:pt x="30" y="142"/>
                      <a:pt x="29" y="148"/>
                      <a:pt x="28" y="153"/>
                    </a:cubicBezTo>
                    <a:cubicBezTo>
                      <a:pt x="61" y="153"/>
                      <a:pt x="94" y="153"/>
                      <a:pt x="127" y="1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41"/>
              <p:cNvSpPr>
                <a:spLocks/>
              </p:cNvSpPr>
              <p:nvPr/>
            </p:nvSpPr>
            <p:spPr bwMode="auto">
              <a:xfrm>
                <a:off x="-99" y="1796"/>
                <a:ext cx="200" cy="133"/>
              </a:xfrm>
              <a:custGeom>
                <a:avLst/>
                <a:gdLst>
                  <a:gd name="T0" fmla="*/ 41 w 83"/>
                  <a:gd name="T1" fmla="*/ 55 h 55"/>
                  <a:gd name="T2" fmla="*/ 8 w 83"/>
                  <a:gd name="T3" fmla="*/ 55 h 55"/>
                  <a:gd name="T4" fmla="*/ 0 w 83"/>
                  <a:gd name="T5" fmla="*/ 53 h 55"/>
                  <a:gd name="T6" fmla="*/ 3 w 83"/>
                  <a:gd name="T7" fmla="*/ 45 h 55"/>
                  <a:gd name="T8" fmla="*/ 25 w 83"/>
                  <a:gd name="T9" fmla="*/ 22 h 55"/>
                  <a:gd name="T10" fmla="*/ 38 w 83"/>
                  <a:gd name="T11" fmla="*/ 4 h 55"/>
                  <a:gd name="T12" fmla="*/ 41 w 83"/>
                  <a:gd name="T13" fmla="*/ 0 h 55"/>
                  <a:gd name="T14" fmla="*/ 45 w 83"/>
                  <a:gd name="T15" fmla="*/ 4 h 55"/>
                  <a:gd name="T16" fmla="*/ 58 w 83"/>
                  <a:gd name="T17" fmla="*/ 22 h 55"/>
                  <a:gd name="T18" fmla="*/ 81 w 83"/>
                  <a:gd name="T19" fmla="*/ 46 h 55"/>
                  <a:gd name="T20" fmla="*/ 83 w 83"/>
                  <a:gd name="T21" fmla="*/ 53 h 55"/>
                  <a:gd name="T22" fmla="*/ 77 w 83"/>
                  <a:gd name="T23" fmla="*/ 55 h 55"/>
                  <a:gd name="T24" fmla="*/ 41 w 83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3" h="55">
                    <a:moveTo>
                      <a:pt x="41" y="55"/>
                    </a:moveTo>
                    <a:cubicBezTo>
                      <a:pt x="30" y="55"/>
                      <a:pt x="19" y="55"/>
                      <a:pt x="8" y="55"/>
                    </a:cubicBezTo>
                    <a:cubicBezTo>
                      <a:pt x="5" y="55"/>
                      <a:pt x="3" y="53"/>
                      <a:pt x="0" y="53"/>
                    </a:cubicBezTo>
                    <a:cubicBezTo>
                      <a:pt x="1" y="50"/>
                      <a:pt x="1" y="47"/>
                      <a:pt x="3" y="45"/>
                    </a:cubicBezTo>
                    <a:cubicBezTo>
                      <a:pt x="10" y="37"/>
                      <a:pt x="17" y="29"/>
                      <a:pt x="25" y="22"/>
                    </a:cubicBezTo>
                    <a:cubicBezTo>
                      <a:pt x="31" y="16"/>
                      <a:pt x="37" y="12"/>
                      <a:pt x="38" y="4"/>
                    </a:cubicBezTo>
                    <a:cubicBezTo>
                      <a:pt x="39" y="2"/>
                      <a:pt x="40" y="1"/>
                      <a:pt x="41" y="0"/>
                    </a:cubicBezTo>
                    <a:cubicBezTo>
                      <a:pt x="43" y="1"/>
                      <a:pt x="45" y="2"/>
                      <a:pt x="45" y="4"/>
                    </a:cubicBezTo>
                    <a:cubicBezTo>
                      <a:pt x="46" y="12"/>
                      <a:pt x="52" y="16"/>
                      <a:pt x="58" y="22"/>
                    </a:cubicBezTo>
                    <a:cubicBezTo>
                      <a:pt x="66" y="29"/>
                      <a:pt x="74" y="38"/>
                      <a:pt x="81" y="46"/>
                    </a:cubicBezTo>
                    <a:cubicBezTo>
                      <a:pt x="82" y="48"/>
                      <a:pt x="83" y="51"/>
                      <a:pt x="83" y="53"/>
                    </a:cubicBezTo>
                    <a:cubicBezTo>
                      <a:pt x="82" y="54"/>
                      <a:pt x="79" y="55"/>
                      <a:pt x="77" y="55"/>
                    </a:cubicBezTo>
                    <a:cubicBezTo>
                      <a:pt x="65" y="55"/>
                      <a:pt x="53" y="55"/>
                      <a:pt x="41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42"/>
              <p:cNvSpPr>
                <a:spLocks/>
              </p:cNvSpPr>
              <p:nvPr/>
            </p:nvSpPr>
            <p:spPr bwMode="auto">
              <a:xfrm>
                <a:off x="-55" y="1666"/>
                <a:ext cx="115" cy="109"/>
              </a:xfrm>
              <a:custGeom>
                <a:avLst/>
                <a:gdLst>
                  <a:gd name="T0" fmla="*/ 24 w 48"/>
                  <a:gd name="T1" fmla="*/ 0 h 45"/>
                  <a:gd name="T2" fmla="*/ 41 w 48"/>
                  <a:gd name="T3" fmla="*/ 0 h 45"/>
                  <a:gd name="T4" fmla="*/ 45 w 48"/>
                  <a:gd name="T5" fmla="*/ 7 h 45"/>
                  <a:gd name="T6" fmla="*/ 35 w 48"/>
                  <a:gd name="T7" fmla="*/ 25 h 45"/>
                  <a:gd name="T8" fmla="*/ 27 w 48"/>
                  <a:gd name="T9" fmla="*/ 41 h 45"/>
                  <a:gd name="T10" fmla="*/ 24 w 48"/>
                  <a:gd name="T11" fmla="*/ 45 h 45"/>
                  <a:gd name="T12" fmla="*/ 21 w 48"/>
                  <a:gd name="T13" fmla="*/ 43 h 45"/>
                  <a:gd name="T14" fmla="*/ 7 w 48"/>
                  <a:gd name="T15" fmla="*/ 18 h 45"/>
                  <a:gd name="T16" fmla="*/ 2 w 48"/>
                  <a:gd name="T17" fmla="*/ 7 h 45"/>
                  <a:gd name="T18" fmla="*/ 6 w 48"/>
                  <a:gd name="T19" fmla="*/ 0 h 45"/>
                  <a:gd name="T20" fmla="*/ 24 w 48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5">
                    <a:moveTo>
                      <a:pt x="24" y="0"/>
                    </a:moveTo>
                    <a:cubicBezTo>
                      <a:pt x="30" y="0"/>
                      <a:pt x="35" y="0"/>
                      <a:pt x="41" y="0"/>
                    </a:cubicBezTo>
                    <a:cubicBezTo>
                      <a:pt x="45" y="0"/>
                      <a:pt x="48" y="2"/>
                      <a:pt x="45" y="7"/>
                    </a:cubicBezTo>
                    <a:cubicBezTo>
                      <a:pt x="42" y="13"/>
                      <a:pt x="39" y="19"/>
                      <a:pt x="35" y="25"/>
                    </a:cubicBezTo>
                    <a:cubicBezTo>
                      <a:pt x="33" y="30"/>
                      <a:pt x="30" y="36"/>
                      <a:pt x="27" y="41"/>
                    </a:cubicBezTo>
                    <a:cubicBezTo>
                      <a:pt x="26" y="43"/>
                      <a:pt x="25" y="44"/>
                      <a:pt x="24" y="45"/>
                    </a:cubicBezTo>
                    <a:cubicBezTo>
                      <a:pt x="23" y="45"/>
                      <a:pt x="21" y="43"/>
                      <a:pt x="21" y="43"/>
                    </a:cubicBezTo>
                    <a:cubicBezTo>
                      <a:pt x="20" y="32"/>
                      <a:pt x="12" y="26"/>
                      <a:pt x="7" y="18"/>
                    </a:cubicBezTo>
                    <a:cubicBezTo>
                      <a:pt x="5" y="14"/>
                      <a:pt x="4" y="10"/>
                      <a:pt x="2" y="7"/>
                    </a:cubicBezTo>
                    <a:cubicBezTo>
                      <a:pt x="0" y="2"/>
                      <a:pt x="2" y="0"/>
                      <a:pt x="6" y="0"/>
                    </a:cubicBezTo>
                    <a:cubicBezTo>
                      <a:pt x="12" y="0"/>
                      <a:pt x="18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3" name="Прямоугольник 112"/>
          <p:cNvSpPr/>
          <p:nvPr/>
        </p:nvSpPr>
        <p:spPr>
          <a:xfrm>
            <a:off x="1343723" y="4147662"/>
            <a:ext cx="3348049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МАЛЫЙ И МИКРОБИЗНЕС АПК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343723" y="4852673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ДО 75 МЛН РУБ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343723" y="5996706"/>
            <a:ext cx="3135061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ОСНОВНЫЕ СРЕДСТВА, СОЗДАННЫЕ</a:t>
            </a:r>
            <a:b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</a:br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В ПРОЦЕССЕ РЕАЛИЗАЦИИ ПРОЕКТА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1343723" y="5470652"/>
            <a:ext cx="2270260" cy="3766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06"/>
            <a:r>
              <a:rPr lang="ru-RU" sz="1200" b="1" dirty="0" smtClean="0">
                <a:solidFill>
                  <a:srgbClr val="2B6030"/>
                </a:solidFill>
                <a:cs typeface="Arial" panose="020B0604020202020204" pitchFamily="34" charset="0"/>
              </a:rPr>
              <a:t>ДО 15 ЛЕТ</a:t>
            </a:r>
            <a:endParaRPr lang="ru-RU" sz="1200" b="1" dirty="0">
              <a:solidFill>
                <a:srgbClr val="2B6030"/>
              </a:solidFill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4890431" y="3055595"/>
            <a:ext cx="7836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 Black" panose="020B0A04020102020204" pitchFamily="34" charset="0"/>
              </a:rPr>
              <a:t>цель</a:t>
            </a:r>
            <a:endParaRPr lang="ru-RU" sz="900" dirty="0">
              <a:latin typeface="Arial Black" panose="020B0A04020102020204" pitchFamily="34" charset="0"/>
            </a:endParaRPr>
          </a:p>
        </p:txBody>
      </p:sp>
      <p:pic>
        <p:nvPicPr>
          <p:cNvPr id="58" name="Picture 6" descr="http://irkobl.ru/sites/agroline/legal_base/norma%20exp/msh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801" y="1619641"/>
            <a:ext cx="668635" cy="691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0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oMdboPxqmxk9sWjSYEk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oMdboPxqmxk9sWjSYEk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oGcoftxcLxfaN2KO4h6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/27/2010 6:30:5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10/27/2010 6:46: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amp"/>
  <p:tag name="DATE" val="25/03/11 08:11:4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5/03/11 08:11:4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tpConnector"/>
  <p:tag name="DATE" val="25/03/11 08:11:4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Roadmap"/>
  <p:tag name="DATE" val="25.05.2011 7:59:3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5_Firm Format - template_Blue">
  <a:themeElements>
    <a:clrScheme name="РСБ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33333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9525">
          <a:noFill/>
        </a:ln>
      </a:spPr>
      <a:bodyPr rtlCol="0" anchor="ctr"/>
      <a:lstStyle>
        <a:defPPr algn="l">
          <a:defRPr sz="16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УГМК">
        <a:dk1>
          <a:srgbClr val="000000"/>
        </a:dk1>
        <a:lt1>
          <a:srgbClr val="FFFFFF"/>
        </a:lt1>
        <a:dk2>
          <a:srgbClr val="565C6C"/>
        </a:dk2>
        <a:lt2>
          <a:srgbClr val="DBEFF9"/>
        </a:lt2>
        <a:accent1>
          <a:srgbClr val="DCE2EC"/>
        </a:accent1>
        <a:accent2>
          <a:srgbClr val="003EAB"/>
        </a:accent2>
        <a:accent3>
          <a:srgbClr val="009DE2"/>
        </a:accent3>
        <a:accent4>
          <a:srgbClr val="565C6C"/>
        </a:accent4>
        <a:accent5>
          <a:srgbClr val="FF7675"/>
        </a:accent5>
        <a:accent6>
          <a:srgbClr val="C8BCC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РоссельхозБанк (RSHB) 4x3.potx" id="{71569C02-40C5-4F2D-ADBB-DC173588E1BF}" vid="{C5B0BF87-2EF8-46AB-9EA0-C4F2E2C11BC1}"/>
    </a:ext>
  </a:extLst>
</a:theme>
</file>

<file path=ppt/theme/theme4.xml><?xml version="1.0" encoding="utf-8"?>
<a:theme xmlns:a="http://schemas.openxmlformats.org/drawingml/2006/main" name="RUS Presi Template">
  <a:themeElements>
    <a:clrScheme name="RSHB IT Strategy Palette">
      <a:dk1>
        <a:sysClr val="windowText" lastClr="000000"/>
      </a:dk1>
      <a:lt1>
        <a:sysClr val="window" lastClr="FFFFFF"/>
      </a:lt1>
      <a:dk2>
        <a:srgbClr val="5B8D64"/>
      </a:dk2>
      <a:lt2>
        <a:srgbClr val="BFBFBF"/>
      </a:lt2>
      <a:accent1>
        <a:srgbClr val="FFCB05"/>
      </a:accent1>
      <a:accent2>
        <a:srgbClr val="2B6030"/>
      </a:accent2>
      <a:accent3>
        <a:srgbClr val="238441"/>
      </a:accent3>
      <a:accent4>
        <a:srgbClr val="6AA744"/>
      </a:accent4>
      <a:accent5>
        <a:srgbClr val="A6CE39"/>
      </a:accent5>
      <a:accent6>
        <a:srgbClr val="D09C2B"/>
      </a:accent6>
      <a:hlink>
        <a:srgbClr val="238441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9467</TotalTime>
  <Words>1510</Words>
  <Application>Microsoft Office PowerPoint</Application>
  <PresentationFormat>Экран (4:3)</PresentationFormat>
  <Paragraphs>246</Paragraphs>
  <Slides>11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Тема Office</vt:lpstr>
      <vt:lpstr>1_Тема Office</vt:lpstr>
      <vt:lpstr>45_Firm Format - template_Blue</vt:lpstr>
      <vt:lpstr>RUS Presi Template</vt:lpstr>
      <vt:lpstr>think-cell Slide</vt:lpstr>
      <vt:lpstr>Презентация PowerPoint</vt:lpstr>
      <vt:lpstr>Общие условия льготного кредитования в рамках Постановлений Правительства РФ от 29.12.2016 №1528 и от 26.04.2019 №512</vt:lpstr>
      <vt:lpstr>Общие условия льготного кредитования в рамках Постановления Правительства РФ от 30.12.2018 № 1764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Россельхозбанк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Бизнес-встречи в Красноярске</dc:title>
  <dc:creator>Чагина Ольга Вячеславовна</dc:creator>
  <cp:lastModifiedBy>Кротова Виолетта Андреевна</cp:lastModifiedBy>
  <cp:revision>693</cp:revision>
  <cp:lastPrinted>2020-03-04T17:21:18Z</cp:lastPrinted>
  <dcterms:created xsi:type="dcterms:W3CDTF">2016-10-06T10:10:33Z</dcterms:created>
  <dcterms:modified xsi:type="dcterms:W3CDTF">2020-09-23T14:28:27Z</dcterms:modified>
</cp:coreProperties>
</file>