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8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99" r:id="rId6"/>
    <p:sldId id="263" r:id="rId7"/>
    <p:sldId id="264" r:id="rId8"/>
    <p:sldId id="267" r:id="rId9"/>
    <p:sldId id="268" r:id="rId10"/>
    <p:sldId id="271" r:id="rId11"/>
    <p:sldId id="270" r:id="rId12"/>
    <p:sldId id="303" r:id="rId13"/>
    <p:sldId id="301" r:id="rId14"/>
    <p:sldId id="304" r:id="rId15"/>
    <p:sldId id="302" r:id="rId16"/>
    <p:sldId id="275" r:id="rId17"/>
    <p:sldId id="297" r:id="rId18"/>
    <p:sldId id="298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CC3300"/>
    <a:srgbClr val="EE0000"/>
    <a:srgbClr val="CC0099"/>
    <a:srgbClr val="144C37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4" autoAdjust="0"/>
  </p:normalViewPr>
  <p:slideViewPr>
    <p:cSldViewPr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E124B-1275-4E89-BF81-E6E001412F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A09EA-D55F-4F6F-A47B-CA439B418C22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alt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algn="ctr"/>
          <a:r>
            <a:rPr lang="ru-RU" alt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628,0 тыс</a:t>
          </a:r>
          <a:r>
            <a:rPr lang="ru-RU" alt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руб</a:t>
          </a:r>
          <a:r>
            <a:rPr lang="ru-RU" alt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642C9A-5D01-4298-8ED3-9E53A56E8C6E}" type="parTrans" cxnId="{A77B34D4-0554-46DC-BE6A-341AB2E6F70C}">
      <dgm:prSet/>
      <dgm:spPr/>
      <dgm:t>
        <a:bodyPr/>
        <a:lstStyle/>
        <a:p>
          <a:endParaRPr lang="ru-RU"/>
        </a:p>
      </dgm:t>
    </dgm:pt>
    <dgm:pt modelId="{D5945F45-91D9-4418-8B8F-DDC2D5904E96}" type="sibTrans" cxnId="{A77B34D4-0554-46DC-BE6A-341AB2E6F70C}">
      <dgm:prSet/>
      <dgm:spPr/>
      <dgm:t>
        <a:bodyPr/>
        <a:lstStyle/>
        <a:p>
          <a:endParaRPr lang="ru-RU"/>
        </a:p>
      </dgm:t>
    </dgm:pt>
    <dgm:pt modelId="{1246857B-0CAF-4BE6-815F-209E632761BE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r>
            <a:rPr lang="ru-RU" alt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Налоги на совокупный доход </a:t>
          </a:r>
        </a:p>
        <a:p>
          <a:pPr algn="ctr"/>
          <a:r>
            <a:rPr lang="ru-RU" alt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1 897,1 тыс. руб.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7DDD22-F485-4A51-ACC1-C42CE027A47D}" type="parTrans" cxnId="{E163ABC8-7948-43CD-8872-71D9F92FDEA2}">
      <dgm:prSet/>
      <dgm:spPr/>
      <dgm:t>
        <a:bodyPr/>
        <a:lstStyle/>
        <a:p>
          <a:endParaRPr lang="ru-RU"/>
        </a:p>
      </dgm:t>
    </dgm:pt>
    <dgm:pt modelId="{F380CF41-94C9-4944-8B46-5845CCF16B4F}" type="sibTrans" cxnId="{E163ABC8-7948-43CD-8872-71D9F92FDEA2}">
      <dgm:prSet/>
      <dgm:spPr/>
      <dgm:t>
        <a:bodyPr/>
        <a:lstStyle/>
        <a:p>
          <a:endParaRPr lang="ru-RU"/>
        </a:p>
      </dgm:t>
    </dgm:pt>
    <dgm:pt modelId="{B7CF24D0-3A1D-4C87-9A54-C5D80070DF70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ru-RU" alt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alt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5 991,7 тыс. руб.</a:t>
          </a:r>
        </a:p>
      </dgm:t>
    </dgm:pt>
    <dgm:pt modelId="{DD86CADE-F7AC-49FB-84A4-0088EC7798E9}" type="parTrans" cxnId="{EB1B5EA9-CC3E-402F-9BAB-62BF58C3E3C9}">
      <dgm:prSet/>
      <dgm:spPr/>
      <dgm:t>
        <a:bodyPr/>
        <a:lstStyle/>
        <a:p>
          <a:endParaRPr lang="ru-RU"/>
        </a:p>
      </dgm:t>
    </dgm:pt>
    <dgm:pt modelId="{2E6C3F3C-44EA-4F0C-8755-4FC69F60A6DF}" type="sibTrans" cxnId="{EB1B5EA9-CC3E-402F-9BAB-62BF58C3E3C9}">
      <dgm:prSet/>
      <dgm:spPr/>
      <dgm:t>
        <a:bodyPr/>
        <a:lstStyle/>
        <a:p>
          <a:endParaRPr lang="ru-RU"/>
        </a:p>
      </dgm:t>
    </dgm:pt>
    <dgm:pt modelId="{3EFEFCF0-ECB9-4A02-8B99-68A96C72C393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ru-RU" alt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alt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29,6 тыс. руб.</a:t>
          </a:r>
        </a:p>
      </dgm:t>
    </dgm:pt>
    <dgm:pt modelId="{EC501299-3C3D-4C22-A32C-BB4F0E0BAC01}" type="parTrans" cxnId="{BF23E1D0-11D1-4E72-83EF-6A486604CFCC}">
      <dgm:prSet/>
      <dgm:spPr/>
      <dgm:t>
        <a:bodyPr/>
        <a:lstStyle/>
        <a:p>
          <a:endParaRPr lang="ru-RU"/>
        </a:p>
      </dgm:t>
    </dgm:pt>
    <dgm:pt modelId="{7282615F-0AA1-4A33-B191-F9B654438FE6}" type="sibTrans" cxnId="{BF23E1D0-11D1-4E72-83EF-6A486604CFCC}">
      <dgm:prSet/>
      <dgm:spPr/>
      <dgm:t>
        <a:bodyPr/>
        <a:lstStyle/>
        <a:p>
          <a:endParaRPr lang="ru-RU"/>
        </a:p>
      </dgm:t>
    </dgm:pt>
    <dgm:pt modelId="{7CCDB6A5-A55B-4056-A2E9-325C1FD8A50E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alt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муниципальной собственности</a:t>
          </a:r>
        </a:p>
        <a:p>
          <a:pPr algn="ctr"/>
          <a:r>
            <a:rPr lang="ru-RU" alt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91,5 тыс. руб.</a:t>
          </a:r>
        </a:p>
      </dgm:t>
    </dgm:pt>
    <dgm:pt modelId="{FB96AD87-00A7-4083-AF4F-855276A220A7}" type="parTrans" cxnId="{DD1B3BC6-0127-441D-8D18-707A95F96831}">
      <dgm:prSet/>
      <dgm:spPr/>
      <dgm:t>
        <a:bodyPr/>
        <a:lstStyle/>
        <a:p>
          <a:endParaRPr lang="ru-RU"/>
        </a:p>
      </dgm:t>
    </dgm:pt>
    <dgm:pt modelId="{40EA3B68-BB5E-4EA6-A9E9-8A4EE6D28EAF}" type="sibTrans" cxnId="{DD1B3BC6-0127-441D-8D18-707A95F96831}">
      <dgm:prSet/>
      <dgm:spPr/>
      <dgm:t>
        <a:bodyPr/>
        <a:lstStyle/>
        <a:p>
          <a:endParaRPr lang="ru-RU"/>
        </a:p>
      </dgm:t>
    </dgm:pt>
    <dgm:pt modelId="{C8793DC5-7CA5-4A97-9341-CBA696D6FC10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alt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ctr"/>
          <a:r>
            <a:rPr lang="ru-RU" alt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2 764,3 тыс. руб.</a:t>
          </a:r>
        </a:p>
      </dgm:t>
    </dgm:pt>
    <dgm:pt modelId="{8B68CB09-EFD0-4104-83C6-668310289013}" type="parTrans" cxnId="{F10C401D-00BF-4F55-B66F-69FE3666B65D}">
      <dgm:prSet/>
      <dgm:spPr/>
      <dgm:t>
        <a:bodyPr/>
        <a:lstStyle/>
        <a:p>
          <a:endParaRPr lang="ru-RU"/>
        </a:p>
      </dgm:t>
    </dgm:pt>
    <dgm:pt modelId="{1E2A8547-C199-4DD7-B4B5-A352DB1CF41E}" type="sibTrans" cxnId="{F10C401D-00BF-4F55-B66F-69FE3666B65D}">
      <dgm:prSet/>
      <dgm:spPr/>
      <dgm:t>
        <a:bodyPr/>
        <a:lstStyle/>
        <a:p>
          <a:endParaRPr lang="ru-RU"/>
        </a:p>
      </dgm:t>
    </dgm:pt>
    <dgm:pt modelId="{F9D8AFAA-781C-4630-B691-4DC16E1916BE}" type="pres">
      <dgm:prSet presAssocID="{AB5E124B-1275-4E89-BF81-E6E001412F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8D8460-04A3-41E2-AC18-AF832AA8619F}" type="pres">
      <dgm:prSet presAssocID="{ECBA09EA-D55F-4F6F-A47B-CA439B418C22}" presName="parentText" presStyleLbl="node1" presStyleIdx="0" presStyleCnt="6" custScaleY="78315" custLinFactNeighborX="-789" custLinFactNeighborY="6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285A0-A046-41E6-835E-CDAD63BA5A6E}" type="pres">
      <dgm:prSet presAssocID="{D5945F45-91D9-4418-8B8F-DDC2D5904E96}" presName="spacer" presStyleCnt="0"/>
      <dgm:spPr/>
    </dgm:pt>
    <dgm:pt modelId="{49A39ABF-0B0F-442B-A516-512798FC9729}" type="pres">
      <dgm:prSet presAssocID="{1246857B-0CAF-4BE6-815F-209E632761BE}" presName="parentText" presStyleLbl="node1" presStyleIdx="1" presStyleCnt="6" custScaleY="88089" custLinFactNeighborX="328" custLinFactNeighborY="-40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82AAF-1EFD-4474-B148-5584F5398B2F}" type="pres">
      <dgm:prSet presAssocID="{F380CF41-94C9-4944-8B46-5845CCF16B4F}" presName="spacer" presStyleCnt="0"/>
      <dgm:spPr/>
    </dgm:pt>
    <dgm:pt modelId="{3EE01E2C-1089-413C-9C17-BFB2C150DDF2}" type="pres">
      <dgm:prSet presAssocID="{C8793DC5-7CA5-4A97-9341-CBA696D6FC10}" presName="parentText" presStyleLbl="node1" presStyleIdx="2" presStyleCnt="6" custLinFactNeighborX="-519" custLinFactNeighborY="-72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6D954-4F09-40AA-AAF3-E99E3AFE9296}" type="pres">
      <dgm:prSet presAssocID="{1E2A8547-C199-4DD7-B4B5-A352DB1CF41E}" presName="spacer" presStyleCnt="0"/>
      <dgm:spPr/>
    </dgm:pt>
    <dgm:pt modelId="{594197BE-2A9E-4ED3-B4A0-557D0BA1C0C6}" type="pres">
      <dgm:prSet presAssocID="{3EFEFCF0-ECB9-4A02-8B99-68A96C72C393}" presName="parentText" presStyleLbl="node1" presStyleIdx="3" presStyleCnt="6" custScaleY="86082" custLinFactY="-5886" custLinFactNeighborX="-15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43683-1326-4B43-AF55-823E88A3D30C}" type="pres">
      <dgm:prSet presAssocID="{7282615F-0AA1-4A33-B191-F9B654438FE6}" presName="spacer" presStyleCnt="0"/>
      <dgm:spPr/>
    </dgm:pt>
    <dgm:pt modelId="{FE86144D-3A8C-4072-918B-92AB7CDCF192}" type="pres">
      <dgm:prSet presAssocID="{7CCDB6A5-A55B-4056-A2E9-325C1FD8A50E}" presName="parentText" presStyleLbl="node1" presStyleIdx="4" presStyleCnt="6" custScaleY="135822" custLinFactY="3558" custLinFactNeighborX="33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B9C80-A82E-4B61-B3CA-ACD05A25C70D}" type="pres">
      <dgm:prSet presAssocID="{40EA3B68-BB5E-4EA6-A9E9-8A4EE6D28EAF}" presName="spacer" presStyleCnt="0"/>
      <dgm:spPr/>
    </dgm:pt>
    <dgm:pt modelId="{C4C68990-2B76-46A4-AD4B-7AC63DB54266}" type="pres">
      <dgm:prSet presAssocID="{B7CF24D0-3A1D-4C87-9A54-C5D80070DF70}" presName="parentText" presStyleLbl="node1" presStyleIdx="5" presStyleCnt="6" custScaleY="89718" custLinFactY="6390" custLinFactNeighborX="124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63ABC8-7948-43CD-8872-71D9F92FDEA2}" srcId="{AB5E124B-1275-4E89-BF81-E6E001412F00}" destId="{1246857B-0CAF-4BE6-815F-209E632761BE}" srcOrd="1" destOrd="0" parTransId="{0B7DDD22-F485-4A51-ACC1-C42CE027A47D}" sibTransId="{F380CF41-94C9-4944-8B46-5845CCF16B4F}"/>
    <dgm:cxn modelId="{BF23E1D0-11D1-4E72-83EF-6A486604CFCC}" srcId="{AB5E124B-1275-4E89-BF81-E6E001412F00}" destId="{3EFEFCF0-ECB9-4A02-8B99-68A96C72C393}" srcOrd="3" destOrd="0" parTransId="{EC501299-3C3D-4C22-A32C-BB4F0E0BAC01}" sibTransId="{7282615F-0AA1-4A33-B191-F9B654438FE6}"/>
    <dgm:cxn modelId="{FA1C2348-4DA7-427D-85CD-90EF55795F65}" type="presOf" srcId="{ECBA09EA-D55F-4F6F-A47B-CA439B418C22}" destId="{378D8460-04A3-41E2-AC18-AF832AA8619F}" srcOrd="0" destOrd="0" presId="urn:microsoft.com/office/officeart/2005/8/layout/vList2"/>
    <dgm:cxn modelId="{DD1B3BC6-0127-441D-8D18-707A95F96831}" srcId="{AB5E124B-1275-4E89-BF81-E6E001412F00}" destId="{7CCDB6A5-A55B-4056-A2E9-325C1FD8A50E}" srcOrd="4" destOrd="0" parTransId="{FB96AD87-00A7-4083-AF4F-855276A220A7}" sibTransId="{40EA3B68-BB5E-4EA6-A9E9-8A4EE6D28EAF}"/>
    <dgm:cxn modelId="{8A4DC020-84FA-4C2F-BC33-C16C9793207D}" type="presOf" srcId="{C8793DC5-7CA5-4A97-9341-CBA696D6FC10}" destId="{3EE01E2C-1089-413C-9C17-BFB2C150DDF2}" srcOrd="0" destOrd="0" presId="urn:microsoft.com/office/officeart/2005/8/layout/vList2"/>
    <dgm:cxn modelId="{EB1B5EA9-CC3E-402F-9BAB-62BF58C3E3C9}" srcId="{AB5E124B-1275-4E89-BF81-E6E001412F00}" destId="{B7CF24D0-3A1D-4C87-9A54-C5D80070DF70}" srcOrd="5" destOrd="0" parTransId="{DD86CADE-F7AC-49FB-84A4-0088EC7798E9}" sibTransId="{2E6C3F3C-44EA-4F0C-8755-4FC69F60A6DF}"/>
    <dgm:cxn modelId="{E3BA1537-BB1E-4117-AF44-93951EE5DF4E}" type="presOf" srcId="{B7CF24D0-3A1D-4C87-9A54-C5D80070DF70}" destId="{C4C68990-2B76-46A4-AD4B-7AC63DB54266}" srcOrd="0" destOrd="0" presId="urn:microsoft.com/office/officeart/2005/8/layout/vList2"/>
    <dgm:cxn modelId="{9ACB8695-43D3-400C-8CB6-12B73AB9C9C7}" type="presOf" srcId="{AB5E124B-1275-4E89-BF81-E6E001412F00}" destId="{F9D8AFAA-781C-4630-B691-4DC16E1916BE}" srcOrd="0" destOrd="0" presId="urn:microsoft.com/office/officeart/2005/8/layout/vList2"/>
    <dgm:cxn modelId="{6F7062E3-51A7-4A1B-975A-F8378E699FD3}" type="presOf" srcId="{7CCDB6A5-A55B-4056-A2E9-325C1FD8A50E}" destId="{FE86144D-3A8C-4072-918B-92AB7CDCF192}" srcOrd="0" destOrd="0" presId="urn:microsoft.com/office/officeart/2005/8/layout/vList2"/>
    <dgm:cxn modelId="{A8F411AF-CBA5-430C-BB61-EDF1FF203E9A}" type="presOf" srcId="{1246857B-0CAF-4BE6-815F-209E632761BE}" destId="{49A39ABF-0B0F-442B-A516-512798FC9729}" srcOrd="0" destOrd="0" presId="urn:microsoft.com/office/officeart/2005/8/layout/vList2"/>
    <dgm:cxn modelId="{9A58D22A-4FE0-4016-9423-F3ACD29AAA23}" type="presOf" srcId="{3EFEFCF0-ECB9-4A02-8B99-68A96C72C393}" destId="{594197BE-2A9E-4ED3-B4A0-557D0BA1C0C6}" srcOrd="0" destOrd="0" presId="urn:microsoft.com/office/officeart/2005/8/layout/vList2"/>
    <dgm:cxn modelId="{A77B34D4-0554-46DC-BE6A-341AB2E6F70C}" srcId="{AB5E124B-1275-4E89-BF81-E6E001412F00}" destId="{ECBA09EA-D55F-4F6F-A47B-CA439B418C22}" srcOrd="0" destOrd="0" parTransId="{B5642C9A-5D01-4298-8ED3-9E53A56E8C6E}" sibTransId="{D5945F45-91D9-4418-8B8F-DDC2D5904E96}"/>
    <dgm:cxn modelId="{F10C401D-00BF-4F55-B66F-69FE3666B65D}" srcId="{AB5E124B-1275-4E89-BF81-E6E001412F00}" destId="{C8793DC5-7CA5-4A97-9341-CBA696D6FC10}" srcOrd="2" destOrd="0" parTransId="{8B68CB09-EFD0-4104-83C6-668310289013}" sibTransId="{1E2A8547-C199-4DD7-B4B5-A352DB1CF41E}"/>
    <dgm:cxn modelId="{6786E530-7655-4893-BD6F-21468898213D}" type="presParOf" srcId="{F9D8AFAA-781C-4630-B691-4DC16E1916BE}" destId="{378D8460-04A3-41E2-AC18-AF832AA8619F}" srcOrd="0" destOrd="0" presId="urn:microsoft.com/office/officeart/2005/8/layout/vList2"/>
    <dgm:cxn modelId="{286E73DC-2410-4651-B0BF-6D535CF30F22}" type="presParOf" srcId="{F9D8AFAA-781C-4630-B691-4DC16E1916BE}" destId="{1F8285A0-A046-41E6-835E-CDAD63BA5A6E}" srcOrd="1" destOrd="0" presId="urn:microsoft.com/office/officeart/2005/8/layout/vList2"/>
    <dgm:cxn modelId="{F4670730-B050-417F-BFAE-45137F8C9D45}" type="presParOf" srcId="{F9D8AFAA-781C-4630-B691-4DC16E1916BE}" destId="{49A39ABF-0B0F-442B-A516-512798FC9729}" srcOrd="2" destOrd="0" presId="urn:microsoft.com/office/officeart/2005/8/layout/vList2"/>
    <dgm:cxn modelId="{2FF6FF83-5E5D-491C-A86B-DE45EAEB1387}" type="presParOf" srcId="{F9D8AFAA-781C-4630-B691-4DC16E1916BE}" destId="{70882AAF-1EFD-4474-B148-5584F5398B2F}" srcOrd="3" destOrd="0" presId="urn:microsoft.com/office/officeart/2005/8/layout/vList2"/>
    <dgm:cxn modelId="{EEA0A795-4BEB-4826-8F12-549AD7DAE4A9}" type="presParOf" srcId="{F9D8AFAA-781C-4630-B691-4DC16E1916BE}" destId="{3EE01E2C-1089-413C-9C17-BFB2C150DDF2}" srcOrd="4" destOrd="0" presId="urn:microsoft.com/office/officeart/2005/8/layout/vList2"/>
    <dgm:cxn modelId="{CC9CDCB9-DB5E-4DD3-9279-600327FBF739}" type="presParOf" srcId="{F9D8AFAA-781C-4630-B691-4DC16E1916BE}" destId="{6136D954-4F09-40AA-AAF3-E99E3AFE9296}" srcOrd="5" destOrd="0" presId="urn:microsoft.com/office/officeart/2005/8/layout/vList2"/>
    <dgm:cxn modelId="{00B9E96D-A0F3-4117-9618-815317050DC1}" type="presParOf" srcId="{F9D8AFAA-781C-4630-B691-4DC16E1916BE}" destId="{594197BE-2A9E-4ED3-B4A0-557D0BA1C0C6}" srcOrd="6" destOrd="0" presId="urn:microsoft.com/office/officeart/2005/8/layout/vList2"/>
    <dgm:cxn modelId="{95380ED8-8B76-4F2C-AE12-C113638D6F77}" type="presParOf" srcId="{F9D8AFAA-781C-4630-B691-4DC16E1916BE}" destId="{84D43683-1326-4B43-AF55-823E88A3D30C}" srcOrd="7" destOrd="0" presId="urn:microsoft.com/office/officeart/2005/8/layout/vList2"/>
    <dgm:cxn modelId="{AC53F4A3-4249-405D-8962-90B9C55AD923}" type="presParOf" srcId="{F9D8AFAA-781C-4630-B691-4DC16E1916BE}" destId="{FE86144D-3A8C-4072-918B-92AB7CDCF192}" srcOrd="8" destOrd="0" presId="urn:microsoft.com/office/officeart/2005/8/layout/vList2"/>
    <dgm:cxn modelId="{36CC60BC-4B93-48C6-96C3-7A88F9A218AA}" type="presParOf" srcId="{F9D8AFAA-781C-4630-B691-4DC16E1916BE}" destId="{D00B9C80-A82E-4B61-B3CA-ACD05A25C70D}" srcOrd="9" destOrd="0" presId="urn:microsoft.com/office/officeart/2005/8/layout/vList2"/>
    <dgm:cxn modelId="{0330B305-79B1-40F6-8DA3-ABE9B0217BE2}" type="presParOf" srcId="{F9D8AFAA-781C-4630-B691-4DC16E1916BE}" destId="{C4C68990-2B76-46A4-AD4B-7AC63DB5426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1E996-D264-4C2D-AB54-362A431021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7B1FE1-6BC0-4D98-829E-D4B96854870E}">
      <dgm:prSet custT="1"/>
      <dgm:spPr>
        <a:solidFill>
          <a:srgbClr val="92D050"/>
        </a:solidFill>
      </dgm:spPr>
      <dgm:t>
        <a:bodyPr/>
        <a:lstStyle/>
        <a:p>
          <a:pPr algn="ctr" rtl="0"/>
          <a:r>
            <a:rPr lang="ru-RU" alt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algn="ctr"/>
          <a:r>
            <a:rPr lang="ru-RU" alt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663,3тыс. руб.</a:t>
          </a:r>
          <a:endParaRPr lang="ru-RU" sz="1600" b="0" dirty="0">
            <a:solidFill>
              <a:srgbClr val="002060"/>
            </a:solidFill>
          </a:endParaRPr>
        </a:p>
      </dgm:t>
    </dgm:pt>
    <dgm:pt modelId="{811F4879-CB1E-42A1-AD97-9411CDEF1F71}" type="parTrans" cxnId="{778EB982-E1DE-49EF-8875-7989CC36B056}">
      <dgm:prSet/>
      <dgm:spPr/>
      <dgm:t>
        <a:bodyPr/>
        <a:lstStyle/>
        <a:p>
          <a:endParaRPr lang="ru-RU"/>
        </a:p>
      </dgm:t>
    </dgm:pt>
    <dgm:pt modelId="{41711407-628C-43CE-9FCD-2285197489F2}" type="sibTrans" cxnId="{778EB982-E1DE-49EF-8875-7989CC36B056}">
      <dgm:prSet/>
      <dgm:spPr/>
      <dgm:t>
        <a:bodyPr/>
        <a:lstStyle/>
        <a:p>
          <a:endParaRPr lang="ru-RU"/>
        </a:p>
      </dgm:t>
    </dgm:pt>
    <dgm:pt modelId="{1F851383-0DAE-4194-92FD-1B1E6930F002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ru-RU" alt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Налоги на совокупный доход </a:t>
          </a:r>
        </a:p>
        <a:p>
          <a:pPr algn="ctr"/>
          <a:r>
            <a:rPr lang="ru-RU" alt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1 973,0 тыс. руб. </a:t>
          </a:r>
        </a:p>
      </dgm:t>
    </dgm:pt>
    <dgm:pt modelId="{F4C38F6D-6C37-407F-938A-FAA35FFB7E82}" type="parTrans" cxnId="{7412B433-5B3D-4FBE-ABE9-875A843DBBCE}">
      <dgm:prSet/>
      <dgm:spPr/>
      <dgm:t>
        <a:bodyPr/>
        <a:lstStyle/>
        <a:p>
          <a:endParaRPr lang="ru-RU"/>
        </a:p>
      </dgm:t>
    </dgm:pt>
    <dgm:pt modelId="{15B3186F-8259-4A0E-BEF4-80D525066331}" type="sibTrans" cxnId="{7412B433-5B3D-4FBE-ABE9-875A843DBBCE}">
      <dgm:prSet/>
      <dgm:spPr/>
      <dgm:t>
        <a:bodyPr/>
        <a:lstStyle/>
        <a:p>
          <a:endParaRPr lang="ru-RU"/>
        </a:p>
      </dgm:t>
    </dgm:pt>
    <dgm:pt modelId="{71599173-5773-41E7-88DE-84FDFC426299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altLang="ru-RU" sz="1600" b="0" kern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ctr"/>
          <a:r>
            <a:rPr lang="ru-RU" altLang="ru-RU" sz="1600" b="0" kern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2 764,3 тыс. руб.</a:t>
          </a:r>
          <a:endParaRPr lang="ru-RU" altLang="ru-RU" sz="1600" b="0" kern="1400" baseline="0" dirty="0" smtClean="0">
            <a:solidFill>
              <a:srgbClr val="002060"/>
            </a:solidFill>
            <a:latin typeface="Arial" panose="020B0604020202020204" pitchFamily="34" charset="0"/>
          </a:endParaRPr>
        </a:p>
      </dgm:t>
    </dgm:pt>
    <dgm:pt modelId="{46B7C367-93CB-4A57-8341-DD41085BE8C4}" type="parTrans" cxnId="{D40452A2-848B-4DEC-BAE5-8A9A9952253A}">
      <dgm:prSet/>
      <dgm:spPr/>
      <dgm:t>
        <a:bodyPr/>
        <a:lstStyle/>
        <a:p>
          <a:endParaRPr lang="ru-RU"/>
        </a:p>
      </dgm:t>
    </dgm:pt>
    <dgm:pt modelId="{AC4917BA-59B3-4638-BC2D-88638F4992F7}" type="sibTrans" cxnId="{D40452A2-848B-4DEC-BAE5-8A9A9952253A}">
      <dgm:prSet/>
      <dgm:spPr/>
      <dgm:t>
        <a:bodyPr/>
        <a:lstStyle/>
        <a:p>
          <a:endParaRPr lang="ru-RU"/>
        </a:p>
      </dgm:t>
    </dgm:pt>
    <dgm:pt modelId="{AD30AD2E-3387-4D24-A750-6B60D3E6E648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ru-RU" alt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altLang="ru-RU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30,8 тыс. руб.</a:t>
          </a:r>
          <a:endParaRPr lang="ru-RU" altLang="ru-RU" sz="1600" b="0" dirty="0" smtClean="0">
            <a:solidFill>
              <a:srgbClr val="002060"/>
            </a:solidFill>
          </a:endParaRPr>
        </a:p>
      </dgm:t>
    </dgm:pt>
    <dgm:pt modelId="{E542389C-CF4F-4902-9934-9AD40D5078FF}" type="parTrans" cxnId="{E8012030-6AD2-4D3B-BFB7-8C4342B9B288}">
      <dgm:prSet/>
      <dgm:spPr/>
      <dgm:t>
        <a:bodyPr/>
        <a:lstStyle/>
        <a:p>
          <a:endParaRPr lang="ru-RU"/>
        </a:p>
      </dgm:t>
    </dgm:pt>
    <dgm:pt modelId="{6552008C-229A-4A05-9EE1-A8F068394591}" type="sibTrans" cxnId="{E8012030-6AD2-4D3B-BFB7-8C4342B9B288}">
      <dgm:prSet/>
      <dgm:spPr/>
      <dgm:t>
        <a:bodyPr/>
        <a:lstStyle/>
        <a:p>
          <a:endParaRPr lang="ru-RU"/>
        </a:p>
      </dgm:t>
    </dgm:pt>
    <dgm:pt modelId="{BBC54FC1-A1A5-49DB-B506-B48FA16BA8FB}" type="pres">
      <dgm:prSet presAssocID="{D921E996-D264-4C2D-AB54-362A431021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72A7B-710A-44EE-8FA4-CF7EB010D7D8}" type="pres">
      <dgm:prSet presAssocID="{927B1FE1-6BC0-4D98-829E-D4B96854870E}" presName="parentText" presStyleLbl="node1" presStyleIdx="0" presStyleCnt="4" custScaleY="61805" custLinFactY="-3530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37FB9-A93D-46D0-9363-8A7B8A86F57C}" type="pres">
      <dgm:prSet presAssocID="{41711407-628C-43CE-9FCD-2285197489F2}" presName="spacer" presStyleCnt="0"/>
      <dgm:spPr/>
      <dgm:t>
        <a:bodyPr/>
        <a:lstStyle/>
        <a:p>
          <a:endParaRPr lang="ru-RU"/>
        </a:p>
      </dgm:t>
    </dgm:pt>
    <dgm:pt modelId="{1FA4403C-DE3B-42CB-9950-B3DEB37CD245}" type="pres">
      <dgm:prSet presAssocID="{1F851383-0DAE-4194-92FD-1B1E6930F002}" presName="parentText" presStyleLbl="node1" presStyleIdx="1" presStyleCnt="4" custScaleY="55909" custLinFactY="-528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04E73-35AE-425D-9143-2B1CD2DC57DD}" type="pres">
      <dgm:prSet presAssocID="{15B3186F-8259-4A0E-BEF4-80D525066331}" presName="spacer" presStyleCnt="0"/>
      <dgm:spPr/>
      <dgm:t>
        <a:bodyPr/>
        <a:lstStyle/>
        <a:p>
          <a:endParaRPr lang="ru-RU"/>
        </a:p>
      </dgm:t>
    </dgm:pt>
    <dgm:pt modelId="{46543BC5-741F-47BA-B194-2F03C56E77E0}" type="pres">
      <dgm:prSet presAssocID="{71599173-5773-41E7-88DE-84FDFC426299}" presName="parentText" presStyleLbl="node1" presStyleIdx="2" presStyleCnt="4" custScaleY="72509" custLinFactY="-648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F24C-5F58-4021-8423-B8074E88A8A2}" type="pres">
      <dgm:prSet presAssocID="{AC4917BA-59B3-4638-BC2D-88638F4992F7}" presName="spacer" presStyleCnt="0"/>
      <dgm:spPr/>
      <dgm:t>
        <a:bodyPr/>
        <a:lstStyle/>
        <a:p>
          <a:endParaRPr lang="ru-RU"/>
        </a:p>
      </dgm:t>
    </dgm:pt>
    <dgm:pt modelId="{105C45FD-5171-4DC8-800C-87D021EEE808}" type="pres">
      <dgm:prSet presAssocID="{AD30AD2E-3387-4D24-A750-6B60D3E6E648}" presName="parentText" presStyleLbl="node1" presStyleIdx="3" presStyleCnt="4" custScaleY="64572" custLinFactY="-822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012030-6AD2-4D3B-BFB7-8C4342B9B288}" srcId="{D921E996-D264-4C2D-AB54-362A4310210B}" destId="{AD30AD2E-3387-4D24-A750-6B60D3E6E648}" srcOrd="3" destOrd="0" parTransId="{E542389C-CF4F-4902-9934-9AD40D5078FF}" sibTransId="{6552008C-229A-4A05-9EE1-A8F068394591}"/>
    <dgm:cxn modelId="{D4D79475-E9DF-42E0-91F9-DE96F7D31AC5}" type="presOf" srcId="{927B1FE1-6BC0-4D98-829E-D4B96854870E}" destId="{DC372A7B-710A-44EE-8FA4-CF7EB010D7D8}" srcOrd="0" destOrd="0" presId="urn:microsoft.com/office/officeart/2005/8/layout/vList2"/>
    <dgm:cxn modelId="{778EB982-E1DE-49EF-8875-7989CC36B056}" srcId="{D921E996-D264-4C2D-AB54-362A4310210B}" destId="{927B1FE1-6BC0-4D98-829E-D4B96854870E}" srcOrd="0" destOrd="0" parTransId="{811F4879-CB1E-42A1-AD97-9411CDEF1F71}" sibTransId="{41711407-628C-43CE-9FCD-2285197489F2}"/>
    <dgm:cxn modelId="{D40452A2-848B-4DEC-BAE5-8A9A9952253A}" srcId="{D921E996-D264-4C2D-AB54-362A4310210B}" destId="{71599173-5773-41E7-88DE-84FDFC426299}" srcOrd="2" destOrd="0" parTransId="{46B7C367-93CB-4A57-8341-DD41085BE8C4}" sibTransId="{AC4917BA-59B3-4638-BC2D-88638F4992F7}"/>
    <dgm:cxn modelId="{921CC5F2-20A3-40D2-89E6-F3B9D7137852}" type="presOf" srcId="{1F851383-0DAE-4194-92FD-1B1E6930F002}" destId="{1FA4403C-DE3B-42CB-9950-B3DEB37CD245}" srcOrd="0" destOrd="0" presId="urn:microsoft.com/office/officeart/2005/8/layout/vList2"/>
    <dgm:cxn modelId="{7412B433-5B3D-4FBE-ABE9-875A843DBBCE}" srcId="{D921E996-D264-4C2D-AB54-362A4310210B}" destId="{1F851383-0DAE-4194-92FD-1B1E6930F002}" srcOrd="1" destOrd="0" parTransId="{F4C38F6D-6C37-407F-938A-FAA35FFB7E82}" sibTransId="{15B3186F-8259-4A0E-BEF4-80D525066331}"/>
    <dgm:cxn modelId="{0DF1E88D-6FC7-4F5D-B955-6468324290D2}" type="presOf" srcId="{71599173-5773-41E7-88DE-84FDFC426299}" destId="{46543BC5-741F-47BA-B194-2F03C56E77E0}" srcOrd="0" destOrd="0" presId="urn:microsoft.com/office/officeart/2005/8/layout/vList2"/>
    <dgm:cxn modelId="{58BD6611-FDBC-4594-B1FF-46699ABE3B83}" type="presOf" srcId="{AD30AD2E-3387-4D24-A750-6B60D3E6E648}" destId="{105C45FD-5171-4DC8-800C-87D021EEE808}" srcOrd="0" destOrd="0" presId="urn:microsoft.com/office/officeart/2005/8/layout/vList2"/>
    <dgm:cxn modelId="{F2C5B8FE-34DF-4699-9979-DBD3CC15D216}" type="presOf" srcId="{D921E996-D264-4C2D-AB54-362A4310210B}" destId="{BBC54FC1-A1A5-49DB-B506-B48FA16BA8FB}" srcOrd="0" destOrd="0" presId="urn:microsoft.com/office/officeart/2005/8/layout/vList2"/>
    <dgm:cxn modelId="{1A27201A-2960-4B7C-A299-F347274DFF1E}" type="presParOf" srcId="{BBC54FC1-A1A5-49DB-B506-B48FA16BA8FB}" destId="{DC372A7B-710A-44EE-8FA4-CF7EB010D7D8}" srcOrd="0" destOrd="0" presId="urn:microsoft.com/office/officeart/2005/8/layout/vList2"/>
    <dgm:cxn modelId="{9F64EA3E-A7BF-47E0-A557-8C8E59B3CCEE}" type="presParOf" srcId="{BBC54FC1-A1A5-49DB-B506-B48FA16BA8FB}" destId="{8CD37FB9-A93D-46D0-9363-8A7B8A86F57C}" srcOrd="1" destOrd="0" presId="urn:microsoft.com/office/officeart/2005/8/layout/vList2"/>
    <dgm:cxn modelId="{DC829BDD-555E-4A24-9F17-5BD586D683AC}" type="presParOf" srcId="{BBC54FC1-A1A5-49DB-B506-B48FA16BA8FB}" destId="{1FA4403C-DE3B-42CB-9950-B3DEB37CD245}" srcOrd="2" destOrd="0" presId="urn:microsoft.com/office/officeart/2005/8/layout/vList2"/>
    <dgm:cxn modelId="{945BD66A-9C59-4A30-9319-40E291B67FA8}" type="presParOf" srcId="{BBC54FC1-A1A5-49DB-B506-B48FA16BA8FB}" destId="{40D04E73-35AE-425D-9143-2B1CD2DC57DD}" srcOrd="3" destOrd="0" presId="urn:microsoft.com/office/officeart/2005/8/layout/vList2"/>
    <dgm:cxn modelId="{54AAE54F-A127-4D3B-BD73-CDDB53B1A976}" type="presParOf" srcId="{BBC54FC1-A1A5-49DB-B506-B48FA16BA8FB}" destId="{46543BC5-741F-47BA-B194-2F03C56E77E0}" srcOrd="4" destOrd="0" presId="urn:microsoft.com/office/officeart/2005/8/layout/vList2"/>
    <dgm:cxn modelId="{4BD74E6A-7E1A-4197-A788-4F90FD09EC88}" type="presParOf" srcId="{BBC54FC1-A1A5-49DB-B506-B48FA16BA8FB}" destId="{FB6EF24C-5F58-4021-8423-B8074E88A8A2}" srcOrd="5" destOrd="0" presId="urn:microsoft.com/office/officeart/2005/8/layout/vList2"/>
    <dgm:cxn modelId="{313E4FE8-0DAA-43A3-A639-AD515215E455}" type="presParOf" srcId="{BBC54FC1-A1A5-49DB-B506-B48FA16BA8FB}" destId="{105C45FD-5171-4DC8-800C-87D021EEE8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61910E-1338-41AC-8107-E82F5684206E}" type="doc">
      <dgm:prSet loTypeId="urn:microsoft.com/office/officeart/2005/8/layout/targe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088ADE0-3706-4645-9A90-7E5E837E19F4}">
      <dgm:prSet phldrT="[Текст]"/>
      <dgm:spPr/>
      <dgm:t>
        <a:bodyPr/>
        <a:lstStyle/>
        <a:p>
          <a:r>
            <a:rPr lang="ru-RU" smtClean="0"/>
            <a:t>Дотация</a:t>
          </a:r>
          <a:endParaRPr lang="ru-RU" dirty="0"/>
        </a:p>
      </dgm:t>
    </dgm:pt>
    <dgm:pt modelId="{BD4EB649-1CA6-4D0D-927D-87B5E55E84D9}" type="parTrans" cxnId="{69AF36D5-22AF-4730-BB5A-5D6CDFCF61C3}">
      <dgm:prSet/>
      <dgm:spPr/>
      <dgm:t>
        <a:bodyPr/>
        <a:lstStyle/>
        <a:p>
          <a:endParaRPr lang="ru-RU"/>
        </a:p>
      </dgm:t>
    </dgm:pt>
    <dgm:pt modelId="{7E4D7A3D-8776-4448-AC60-48F6A507AFE0}" type="sibTrans" cxnId="{69AF36D5-22AF-4730-BB5A-5D6CDFCF61C3}">
      <dgm:prSet/>
      <dgm:spPr/>
      <dgm:t>
        <a:bodyPr/>
        <a:lstStyle/>
        <a:p>
          <a:endParaRPr lang="ru-RU"/>
        </a:p>
      </dgm:t>
    </dgm:pt>
    <dgm:pt modelId="{4A4FADF5-02ED-4A9C-83A4-579E296F5556}">
      <dgm:prSet phldrT="[Текст]" custT="1"/>
      <dgm:spPr/>
      <dgm:t>
        <a:bodyPr/>
        <a:lstStyle/>
        <a:p>
          <a:r>
            <a:rPr lang="ru-RU" sz="2400" dirty="0" smtClean="0"/>
            <a:t>2021г-4 301,1 </a:t>
          </a:r>
          <a:r>
            <a:rPr lang="ru-RU" sz="2400" dirty="0" err="1" smtClean="0"/>
            <a:t>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CE38BEDF-0984-4FCB-89E2-E950E12BC3EC}" type="parTrans" cxnId="{80CD1550-C76C-4A41-9D58-9283A63BE4AA}">
      <dgm:prSet/>
      <dgm:spPr/>
      <dgm:t>
        <a:bodyPr/>
        <a:lstStyle/>
        <a:p>
          <a:endParaRPr lang="ru-RU"/>
        </a:p>
      </dgm:t>
    </dgm:pt>
    <dgm:pt modelId="{04D7A2DE-F0C5-4333-A8B8-F6E8E80A0C33}" type="sibTrans" cxnId="{80CD1550-C76C-4A41-9D58-9283A63BE4AA}">
      <dgm:prSet/>
      <dgm:spPr/>
      <dgm:t>
        <a:bodyPr/>
        <a:lstStyle/>
        <a:p>
          <a:endParaRPr lang="ru-RU"/>
        </a:p>
      </dgm:t>
    </dgm:pt>
    <dgm:pt modelId="{C6FD7C32-049B-4300-8589-42783A7C57B5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dirty="0" smtClean="0"/>
            <a:t>Субвенции</a:t>
          </a:r>
          <a:endParaRPr lang="ru-RU" dirty="0"/>
        </a:p>
      </dgm:t>
    </dgm:pt>
    <dgm:pt modelId="{F721AE71-027F-47F7-A42A-E267AA650E10}" type="parTrans" cxnId="{98F53554-6C91-41F4-98B6-5835E8359BA3}">
      <dgm:prSet/>
      <dgm:spPr/>
      <dgm:t>
        <a:bodyPr/>
        <a:lstStyle/>
        <a:p>
          <a:endParaRPr lang="ru-RU"/>
        </a:p>
      </dgm:t>
    </dgm:pt>
    <dgm:pt modelId="{B26F8F44-6F1A-45E2-88A0-FCE7634E4268}" type="sibTrans" cxnId="{98F53554-6C91-41F4-98B6-5835E8359BA3}">
      <dgm:prSet/>
      <dgm:spPr/>
      <dgm:t>
        <a:bodyPr/>
        <a:lstStyle/>
        <a:p>
          <a:endParaRPr lang="ru-RU"/>
        </a:p>
      </dgm:t>
    </dgm:pt>
    <dgm:pt modelId="{9FAF1EBF-DB31-4E8A-99F7-50C6586B2A39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mtClean="0"/>
            <a:t>Иные межбюджетные </a:t>
          </a:r>
          <a:r>
            <a:rPr lang="ru-RU" dirty="0" smtClean="0"/>
            <a:t>трансферты</a:t>
          </a:r>
          <a:endParaRPr lang="ru-RU" dirty="0"/>
        </a:p>
      </dgm:t>
    </dgm:pt>
    <dgm:pt modelId="{5D527836-7D6B-4BE2-97D4-49DFBAEF9525}" type="parTrans" cxnId="{C805B9A4-9DB4-4B97-BB14-BC086CA88B71}">
      <dgm:prSet/>
      <dgm:spPr/>
      <dgm:t>
        <a:bodyPr/>
        <a:lstStyle/>
        <a:p>
          <a:endParaRPr lang="ru-RU"/>
        </a:p>
      </dgm:t>
    </dgm:pt>
    <dgm:pt modelId="{9D1EBC0F-BCF6-4428-A28E-939A0E4A3067}" type="sibTrans" cxnId="{C805B9A4-9DB4-4B97-BB14-BC086CA88B71}">
      <dgm:prSet/>
      <dgm:spPr/>
      <dgm:t>
        <a:bodyPr/>
        <a:lstStyle/>
        <a:p>
          <a:endParaRPr lang="ru-RU"/>
        </a:p>
      </dgm:t>
    </dgm:pt>
    <dgm:pt modelId="{8BACC273-EDF3-4A8C-8B22-60BD6501DA47}">
      <dgm:prSet phldrT="[Текст]" custT="1"/>
      <dgm:spPr/>
      <dgm:t>
        <a:bodyPr/>
        <a:lstStyle/>
        <a:p>
          <a:r>
            <a:rPr lang="ru-RU" sz="2400" dirty="0" smtClean="0"/>
            <a:t>2023г-4 412,7 </a:t>
          </a:r>
          <a:r>
            <a:rPr lang="ru-RU" sz="2400" dirty="0" err="1" smtClean="0"/>
            <a:t>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2213161C-E5E9-4BCB-8527-E391DDD4AB97}" type="parTrans" cxnId="{2E701ADE-9D36-4C27-BFD3-380FE858ED78}">
      <dgm:prSet/>
      <dgm:spPr/>
      <dgm:t>
        <a:bodyPr/>
        <a:lstStyle/>
        <a:p>
          <a:endParaRPr lang="ru-RU"/>
        </a:p>
      </dgm:t>
    </dgm:pt>
    <dgm:pt modelId="{F12EA263-EAFC-4F4C-8340-8F05A1E99DCC}" type="sibTrans" cxnId="{2E701ADE-9D36-4C27-BFD3-380FE858ED78}">
      <dgm:prSet/>
      <dgm:spPr/>
      <dgm:t>
        <a:bodyPr/>
        <a:lstStyle/>
        <a:p>
          <a:endParaRPr lang="ru-RU"/>
        </a:p>
      </dgm:t>
    </dgm:pt>
    <dgm:pt modelId="{45A2A91B-DD6A-45E6-A1FE-905D976DE94F}">
      <dgm:prSet custT="1"/>
      <dgm:spPr/>
      <dgm:t>
        <a:bodyPr/>
        <a:lstStyle/>
        <a:p>
          <a:r>
            <a:rPr lang="ru-RU" sz="2400" dirty="0" smtClean="0"/>
            <a:t>2023 г - 0,2 тыс.руб.</a:t>
          </a:r>
        </a:p>
      </dgm:t>
    </dgm:pt>
    <dgm:pt modelId="{6615CE77-1BB6-4EC3-AABE-C79DE7F23C17}" type="parTrans" cxnId="{619B5256-940A-457A-A421-AFC54501BBC4}">
      <dgm:prSet/>
      <dgm:spPr/>
      <dgm:t>
        <a:bodyPr/>
        <a:lstStyle/>
        <a:p>
          <a:endParaRPr lang="ru-RU"/>
        </a:p>
      </dgm:t>
    </dgm:pt>
    <dgm:pt modelId="{50DF0C0C-1F40-4C0F-84FF-DB42F970F420}" type="sibTrans" cxnId="{619B5256-940A-457A-A421-AFC54501BBC4}">
      <dgm:prSet/>
      <dgm:spPr/>
      <dgm:t>
        <a:bodyPr/>
        <a:lstStyle/>
        <a:p>
          <a:endParaRPr lang="ru-RU"/>
        </a:p>
      </dgm:t>
    </dgm:pt>
    <dgm:pt modelId="{F55EB4A7-A6D6-4877-92ED-A085495D46FE}">
      <dgm:prSet phldrT="[Текст]" custT="1"/>
      <dgm:spPr/>
      <dgm:t>
        <a:bodyPr/>
        <a:lstStyle/>
        <a:p>
          <a:r>
            <a:rPr lang="ru-RU" sz="2400" dirty="0" smtClean="0"/>
            <a:t>   </a:t>
          </a:r>
          <a:endParaRPr lang="ru-RU" sz="2400" dirty="0"/>
        </a:p>
      </dgm:t>
    </dgm:pt>
    <dgm:pt modelId="{22A5FF4D-8351-4CA8-88AA-EB9AD2F227C8}" type="sibTrans" cxnId="{4D770B99-D6E6-48FE-AD95-B052F8E981F4}">
      <dgm:prSet/>
      <dgm:spPr/>
      <dgm:t>
        <a:bodyPr/>
        <a:lstStyle/>
        <a:p>
          <a:endParaRPr lang="ru-RU"/>
        </a:p>
      </dgm:t>
    </dgm:pt>
    <dgm:pt modelId="{10F3CB36-8048-4C7A-A4F5-AC28699A7B32}" type="parTrans" cxnId="{4D770B99-D6E6-48FE-AD95-B052F8E981F4}">
      <dgm:prSet/>
      <dgm:spPr/>
      <dgm:t>
        <a:bodyPr/>
        <a:lstStyle/>
        <a:p>
          <a:endParaRPr lang="ru-RU"/>
        </a:p>
      </dgm:t>
    </dgm:pt>
    <dgm:pt modelId="{ABAF57DE-FC8C-44AA-952F-8306942E33AE}">
      <dgm:prSet custT="1"/>
      <dgm:spPr/>
      <dgm:t>
        <a:bodyPr/>
        <a:lstStyle/>
        <a:p>
          <a:endParaRPr lang="ru-RU" sz="2400" dirty="0" smtClean="0"/>
        </a:p>
      </dgm:t>
    </dgm:pt>
    <dgm:pt modelId="{86476059-5518-4AF1-9834-C61C42BE99F7}" type="sibTrans" cxnId="{1610E846-0398-456C-A105-442145728930}">
      <dgm:prSet/>
      <dgm:spPr/>
      <dgm:t>
        <a:bodyPr/>
        <a:lstStyle/>
        <a:p>
          <a:endParaRPr lang="ru-RU"/>
        </a:p>
      </dgm:t>
    </dgm:pt>
    <dgm:pt modelId="{106A037E-5282-4C4B-BBBF-F8B1804ED3A0}" type="parTrans" cxnId="{1610E846-0398-456C-A105-442145728930}">
      <dgm:prSet/>
      <dgm:spPr/>
      <dgm:t>
        <a:bodyPr/>
        <a:lstStyle/>
        <a:p>
          <a:endParaRPr lang="ru-RU"/>
        </a:p>
      </dgm:t>
    </dgm:pt>
    <dgm:pt modelId="{C6D3E0E9-1164-43F9-90EF-4FEB613A539C}">
      <dgm:prSet custT="1"/>
      <dgm:spPr/>
      <dgm:t>
        <a:bodyPr/>
        <a:lstStyle/>
        <a:p>
          <a:endParaRPr lang="ru-RU" sz="2400" dirty="0" smtClean="0"/>
        </a:p>
      </dgm:t>
    </dgm:pt>
    <dgm:pt modelId="{6EC89567-F23E-45DD-9B5D-B5D28D485A2B}" type="sibTrans" cxnId="{D90ED314-D373-4DCF-AD52-B5F539D84815}">
      <dgm:prSet/>
      <dgm:spPr/>
      <dgm:t>
        <a:bodyPr/>
        <a:lstStyle/>
        <a:p>
          <a:endParaRPr lang="ru-RU"/>
        </a:p>
      </dgm:t>
    </dgm:pt>
    <dgm:pt modelId="{71B4EA8B-C34F-4F42-9BE6-4A1435A5AC4A}" type="parTrans" cxnId="{D90ED314-D373-4DCF-AD52-B5F539D84815}">
      <dgm:prSet/>
      <dgm:spPr/>
      <dgm:t>
        <a:bodyPr/>
        <a:lstStyle/>
        <a:p>
          <a:endParaRPr lang="ru-RU"/>
        </a:p>
      </dgm:t>
    </dgm:pt>
    <dgm:pt modelId="{347C9FE7-A42E-4C32-BECD-6185922A4650}">
      <dgm:prSet custT="1"/>
      <dgm:spPr/>
      <dgm:t>
        <a:bodyPr/>
        <a:lstStyle/>
        <a:p>
          <a:r>
            <a:rPr lang="ru-RU" sz="2400" dirty="0" smtClean="0"/>
            <a:t>2021 г -207,5 тыс.руб.</a:t>
          </a:r>
        </a:p>
      </dgm:t>
    </dgm:pt>
    <dgm:pt modelId="{53C41478-8349-46AF-A590-5E3E056F7659}" type="sibTrans" cxnId="{41DA4F1A-4851-494A-9D38-5782BA3E28CC}">
      <dgm:prSet/>
      <dgm:spPr/>
      <dgm:t>
        <a:bodyPr/>
        <a:lstStyle/>
        <a:p>
          <a:endParaRPr lang="ru-RU"/>
        </a:p>
      </dgm:t>
    </dgm:pt>
    <dgm:pt modelId="{61D1C519-6DA0-4052-9FB0-489B006414E7}" type="parTrans" cxnId="{41DA4F1A-4851-494A-9D38-5782BA3E28CC}">
      <dgm:prSet/>
      <dgm:spPr/>
      <dgm:t>
        <a:bodyPr/>
        <a:lstStyle/>
        <a:p>
          <a:endParaRPr lang="ru-RU"/>
        </a:p>
      </dgm:t>
    </dgm:pt>
    <dgm:pt modelId="{D14A2E60-7863-4874-BD1D-2B92F857639D}">
      <dgm:prSet custT="1"/>
      <dgm:spPr/>
      <dgm:t>
        <a:bodyPr/>
        <a:lstStyle/>
        <a:p>
          <a:r>
            <a:rPr lang="ru-RU" sz="2400" dirty="0" smtClean="0"/>
            <a:t>2022 г -220,2 тыс.руб.</a:t>
          </a:r>
        </a:p>
      </dgm:t>
    </dgm:pt>
    <dgm:pt modelId="{1A175FA9-0687-496F-B40B-4AC9D9B5140F}" type="parTrans" cxnId="{B7E074B1-DE5A-4299-BA74-2C01B71ED5A3}">
      <dgm:prSet/>
      <dgm:spPr/>
      <dgm:t>
        <a:bodyPr/>
        <a:lstStyle/>
        <a:p>
          <a:endParaRPr lang="ru-RU"/>
        </a:p>
      </dgm:t>
    </dgm:pt>
    <dgm:pt modelId="{D045FB0B-7B86-4DB2-9DD9-95AA767AC72D}" type="sibTrans" cxnId="{B7E074B1-DE5A-4299-BA74-2C01B71ED5A3}">
      <dgm:prSet/>
      <dgm:spPr/>
      <dgm:t>
        <a:bodyPr/>
        <a:lstStyle/>
        <a:p>
          <a:endParaRPr lang="ru-RU"/>
        </a:p>
      </dgm:t>
    </dgm:pt>
    <dgm:pt modelId="{D8D8AAB1-3713-4B23-9053-CC6436137829}">
      <dgm:prSet phldrT="[Текст]" custT="1"/>
      <dgm:spPr/>
      <dgm:t>
        <a:bodyPr/>
        <a:lstStyle/>
        <a:p>
          <a:r>
            <a:rPr lang="ru-RU" sz="2400" dirty="0" smtClean="0"/>
            <a:t>2022г-4 412,7 </a:t>
          </a:r>
          <a:r>
            <a:rPr lang="ru-RU" sz="2400" dirty="0" err="1" smtClean="0"/>
            <a:t>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7B5CAA9A-1A7F-4C68-B044-E1D1EF52C04A}" type="parTrans" cxnId="{3DA87427-742F-437D-9716-44F63F2EB1FD}">
      <dgm:prSet/>
      <dgm:spPr/>
      <dgm:t>
        <a:bodyPr/>
        <a:lstStyle/>
        <a:p>
          <a:endParaRPr lang="ru-RU"/>
        </a:p>
      </dgm:t>
    </dgm:pt>
    <dgm:pt modelId="{669AB588-6331-4C57-94C6-3FD8A1302C27}" type="sibTrans" cxnId="{3DA87427-742F-437D-9716-44F63F2EB1FD}">
      <dgm:prSet/>
      <dgm:spPr/>
      <dgm:t>
        <a:bodyPr/>
        <a:lstStyle/>
        <a:p>
          <a:endParaRPr lang="ru-RU"/>
        </a:p>
      </dgm:t>
    </dgm:pt>
    <dgm:pt modelId="{CFEA6686-00A4-4358-9A36-13427255ECDE}">
      <dgm:prSet custT="1"/>
      <dgm:spPr/>
      <dgm:t>
        <a:bodyPr/>
        <a:lstStyle/>
        <a:p>
          <a:endParaRPr lang="ru-RU" sz="2800" dirty="0" smtClean="0"/>
        </a:p>
      </dgm:t>
    </dgm:pt>
    <dgm:pt modelId="{3E877628-0FA7-4021-BC55-1C82B4D9DA27}" type="sibTrans" cxnId="{4E774A09-6F59-4E71-84E0-34876AB0B17E}">
      <dgm:prSet/>
      <dgm:spPr/>
      <dgm:t>
        <a:bodyPr/>
        <a:lstStyle/>
        <a:p>
          <a:endParaRPr lang="ru-RU"/>
        </a:p>
      </dgm:t>
    </dgm:pt>
    <dgm:pt modelId="{6A9E0747-EA6D-4114-A5F7-0EFA1D939695}" type="parTrans" cxnId="{4E774A09-6F59-4E71-84E0-34876AB0B17E}">
      <dgm:prSet/>
      <dgm:spPr/>
      <dgm:t>
        <a:bodyPr/>
        <a:lstStyle/>
        <a:p>
          <a:endParaRPr lang="ru-RU"/>
        </a:p>
      </dgm:t>
    </dgm:pt>
    <dgm:pt modelId="{F3B3DBF5-1D10-44B7-831A-2B5233523404}">
      <dgm:prSet phldrT="[Текст]" custT="1"/>
      <dgm:spPr/>
      <dgm:t>
        <a:bodyPr/>
        <a:lstStyle/>
        <a:p>
          <a:r>
            <a:rPr lang="ru-RU" sz="2400" dirty="0" smtClean="0"/>
            <a:t>2021 г-1378,2тыс.руб.</a:t>
          </a:r>
          <a:endParaRPr lang="ru-RU" sz="2400" dirty="0"/>
        </a:p>
      </dgm:t>
    </dgm:pt>
    <dgm:pt modelId="{3AF2F132-DF77-4890-A936-208F0D210B35}" type="sibTrans" cxnId="{B3F69D5D-C8E0-41A3-B373-D2694A13A475}">
      <dgm:prSet/>
      <dgm:spPr/>
      <dgm:t>
        <a:bodyPr/>
        <a:lstStyle/>
        <a:p>
          <a:endParaRPr lang="ru-RU"/>
        </a:p>
      </dgm:t>
    </dgm:pt>
    <dgm:pt modelId="{FFBB601D-F516-4E15-8D90-CA58FA2976CC}" type="parTrans" cxnId="{B3F69D5D-C8E0-41A3-B373-D2694A13A475}">
      <dgm:prSet/>
      <dgm:spPr/>
      <dgm:t>
        <a:bodyPr/>
        <a:lstStyle/>
        <a:p>
          <a:endParaRPr lang="ru-RU"/>
        </a:p>
      </dgm:t>
    </dgm:pt>
    <dgm:pt modelId="{38010EA7-C9DF-44BB-B860-E87F313D0945}">
      <dgm:prSet phldrT="[Текст]" custT="1"/>
      <dgm:spPr/>
      <dgm:t>
        <a:bodyPr/>
        <a:lstStyle/>
        <a:p>
          <a:r>
            <a:rPr lang="ru-RU" sz="3700" dirty="0" smtClean="0"/>
            <a:t>.</a:t>
          </a:r>
          <a:endParaRPr lang="ru-RU" sz="3700" dirty="0"/>
        </a:p>
      </dgm:t>
    </dgm:pt>
    <dgm:pt modelId="{8B6EF510-971E-41E8-9172-989AED067DB0}" type="sibTrans" cxnId="{3542CD1B-4723-4FF4-9A68-A56E326331E4}">
      <dgm:prSet/>
      <dgm:spPr/>
      <dgm:t>
        <a:bodyPr/>
        <a:lstStyle/>
        <a:p>
          <a:endParaRPr lang="ru-RU"/>
        </a:p>
      </dgm:t>
    </dgm:pt>
    <dgm:pt modelId="{DAF1649B-ADCE-470F-8001-0201C1C1302C}" type="parTrans" cxnId="{3542CD1B-4723-4FF4-9A68-A56E326331E4}">
      <dgm:prSet/>
      <dgm:spPr/>
      <dgm:t>
        <a:bodyPr/>
        <a:lstStyle/>
        <a:p>
          <a:endParaRPr lang="ru-RU"/>
        </a:p>
      </dgm:t>
    </dgm:pt>
    <dgm:pt modelId="{9AD4B4E2-A0B2-4DB3-96EC-AC4DFDB8E6DB}">
      <dgm:prSet phldrT="[Текст]" custT="1"/>
      <dgm:spPr/>
      <dgm:t>
        <a:bodyPr/>
        <a:lstStyle/>
        <a:p>
          <a:endParaRPr lang="ru-RU" sz="2400" dirty="0"/>
        </a:p>
      </dgm:t>
    </dgm:pt>
    <dgm:pt modelId="{C23C4A58-8415-4A75-8EDB-15364F14CB70}" type="parTrans" cxnId="{EC5DA6C9-AD9E-46C5-AE72-71A54AD57E77}">
      <dgm:prSet/>
      <dgm:spPr/>
      <dgm:t>
        <a:bodyPr/>
        <a:lstStyle/>
        <a:p>
          <a:endParaRPr lang="ru-RU"/>
        </a:p>
      </dgm:t>
    </dgm:pt>
    <dgm:pt modelId="{B6AAAC79-0A79-4C75-8E79-AC8417CA5BDC}" type="sibTrans" cxnId="{EC5DA6C9-AD9E-46C5-AE72-71A54AD57E77}">
      <dgm:prSet/>
      <dgm:spPr/>
      <dgm:t>
        <a:bodyPr/>
        <a:lstStyle/>
        <a:p>
          <a:endParaRPr lang="ru-RU"/>
        </a:p>
      </dgm:t>
    </dgm:pt>
    <dgm:pt modelId="{AC5D8837-3B7A-41FD-BEB1-A89337923C8B}">
      <dgm:prSet phldrT="[Текст]" custT="1"/>
      <dgm:spPr/>
      <dgm:t>
        <a:bodyPr/>
        <a:lstStyle/>
        <a:p>
          <a:r>
            <a:rPr lang="ru-RU" sz="2400" dirty="0" smtClean="0"/>
            <a:t>2022 г-1358,8тыс.руб.</a:t>
          </a:r>
          <a:endParaRPr lang="ru-RU" sz="2400" dirty="0"/>
        </a:p>
      </dgm:t>
    </dgm:pt>
    <dgm:pt modelId="{662C2668-1192-42F2-8FF9-C321768149D8}" type="parTrans" cxnId="{67FAA4CC-58D0-4237-9B5B-277002F08C14}">
      <dgm:prSet/>
      <dgm:spPr/>
      <dgm:t>
        <a:bodyPr/>
        <a:lstStyle/>
        <a:p>
          <a:endParaRPr lang="ru-RU"/>
        </a:p>
      </dgm:t>
    </dgm:pt>
    <dgm:pt modelId="{BDFAC4E4-C1FF-4ACC-9819-A7903F149BE6}" type="sibTrans" cxnId="{67FAA4CC-58D0-4237-9B5B-277002F08C14}">
      <dgm:prSet/>
      <dgm:spPr/>
      <dgm:t>
        <a:bodyPr/>
        <a:lstStyle/>
        <a:p>
          <a:endParaRPr lang="ru-RU"/>
        </a:p>
      </dgm:t>
    </dgm:pt>
    <dgm:pt modelId="{3BF1C0BE-85A2-45D7-A450-97C877103D1B}">
      <dgm:prSet phldrT="[Текст]" custT="1"/>
      <dgm:spPr/>
      <dgm:t>
        <a:bodyPr/>
        <a:lstStyle/>
        <a:p>
          <a:r>
            <a:rPr lang="ru-RU" sz="2400" dirty="0" smtClean="0"/>
            <a:t>2023 г- 1358,8тыс.руб.</a:t>
          </a:r>
          <a:endParaRPr lang="ru-RU" sz="2400" dirty="0"/>
        </a:p>
      </dgm:t>
    </dgm:pt>
    <dgm:pt modelId="{C85078C1-AD54-4E6D-8429-1359B708FE40}" type="parTrans" cxnId="{E9AC1C0F-439D-4AC7-B338-972018268492}">
      <dgm:prSet/>
      <dgm:spPr/>
      <dgm:t>
        <a:bodyPr/>
        <a:lstStyle/>
        <a:p>
          <a:endParaRPr lang="ru-RU"/>
        </a:p>
      </dgm:t>
    </dgm:pt>
    <dgm:pt modelId="{0622E5E9-CA9F-4B0E-8AE4-1EA499DBBB70}" type="sibTrans" cxnId="{E9AC1C0F-439D-4AC7-B338-972018268492}">
      <dgm:prSet/>
      <dgm:spPr/>
      <dgm:t>
        <a:bodyPr/>
        <a:lstStyle/>
        <a:p>
          <a:endParaRPr lang="ru-RU"/>
        </a:p>
      </dgm:t>
    </dgm:pt>
    <dgm:pt modelId="{F9695D75-FEE5-4310-AAFF-F925B9E1C441}" type="pres">
      <dgm:prSet presAssocID="{4E61910E-1338-41AC-8107-E82F5684206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F61EEE-8480-4702-A2A9-1628146B5B72}" type="pres">
      <dgm:prSet presAssocID="{B088ADE0-3706-4645-9A90-7E5E837E19F4}" presName="circle1" presStyleLbl="node1" presStyleIdx="0" presStyleCnt="3" custScaleY="107670"/>
      <dgm:spPr/>
      <dgm:t>
        <a:bodyPr/>
        <a:lstStyle/>
        <a:p>
          <a:endParaRPr lang="ru-RU"/>
        </a:p>
      </dgm:t>
    </dgm:pt>
    <dgm:pt modelId="{7001243F-707E-4125-9E05-EFF3F823622A}" type="pres">
      <dgm:prSet presAssocID="{B088ADE0-3706-4645-9A90-7E5E837E19F4}" presName="space" presStyleCnt="0"/>
      <dgm:spPr/>
      <dgm:t>
        <a:bodyPr/>
        <a:lstStyle/>
        <a:p>
          <a:endParaRPr lang="ru-RU"/>
        </a:p>
      </dgm:t>
    </dgm:pt>
    <dgm:pt modelId="{30EDAC2F-1A2E-4D77-998A-7D2CE8094063}" type="pres">
      <dgm:prSet presAssocID="{B088ADE0-3706-4645-9A90-7E5E837E19F4}" presName="rect1" presStyleLbl="alignAcc1" presStyleIdx="0" presStyleCnt="3" custScaleX="111963" custScaleY="121512" custLinFactNeighborX="3395" custLinFactNeighborY="2065"/>
      <dgm:spPr/>
      <dgm:t>
        <a:bodyPr/>
        <a:lstStyle/>
        <a:p>
          <a:endParaRPr lang="ru-RU"/>
        </a:p>
      </dgm:t>
    </dgm:pt>
    <dgm:pt modelId="{D3F07962-83C6-4C2D-8D09-07985A1B84BE}" type="pres">
      <dgm:prSet presAssocID="{C6FD7C32-049B-4300-8589-42783A7C57B5}" presName="vertSpace2" presStyleLbl="node1" presStyleIdx="0" presStyleCnt="3"/>
      <dgm:spPr/>
      <dgm:t>
        <a:bodyPr/>
        <a:lstStyle/>
        <a:p>
          <a:endParaRPr lang="ru-RU"/>
        </a:p>
      </dgm:t>
    </dgm:pt>
    <dgm:pt modelId="{3524781C-5C0C-4844-986E-55F14F2AC014}" type="pres">
      <dgm:prSet presAssocID="{C6FD7C32-049B-4300-8589-42783A7C57B5}" presName="circle2" presStyleLbl="node1" presStyleIdx="1" presStyleCnt="3"/>
      <dgm:spPr/>
      <dgm:t>
        <a:bodyPr/>
        <a:lstStyle/>
        <a:p>
          <a:endParaRPr lang="ru-RU"/>
        </a:p>
      </dgm:t>
    </dgm:pt>
    <dgm:pt modelId="{1C270022-0582-4AE3-9AEC-7E0715641971}" type="pres">
      <dgm:prSet presAssocID="{C6FD7C32-049B-4300-8589-42783A7C57B5}" presName="rect2" presStyleLbl="alignAcc1" presStyleIdx="1" presStyleCnt="3" custScaleX="121986" custScaleY="94222" custLinFactNeighborX="-5981" custLinFactNeighborY="136"/>
      <dgm:spPr/>
      <dgm:t>
        <a:bodyPr/>
        <a:lstStyle/>
        <a:p>
          <a:endParaRPr lang="ru-RU"/>
        </a:p>
      </dgm:t>
    </dgm:pt>
    <dgm:pt modelId="{48272F76-5D0B-4D4F-B55E-78C478382DDF}" type="pres">
      <dgm:prSet presAssocID="{9FAF1EBF-DB31-4E8A-99F7-50C6586B2A39}" presName="vertSpace3" presStyleLbl="node1" presStyleIdx="1" presStyleCnt="3"/>
      <dgm:spPr/>
      <dgm:t>
        <a:bodyPr/>
        <a:lstStyle/>
        <a:p>
          <a:endParaRPr lang="ru-RU"/>
        </a:p>
      </dgm:t>
    </dgm:pt>
    <dgm:pt modelId="{6007E0EC-33FD-442D-A08F-259EFC8AD5DD}" type="pres">
      <dgm:prSet presAssocID="{9FAF1EBF-DB31-4E8A-99F7-50C6586B2A39}" presName="circle3" presStyleLbl="node1" presStyleIdx="2" presStyleCnt="3"/>
      <dgm:spPr/>
      <dgm:t>
        <a:bodyPr/>
        <a:lstStyle/>
        <a:p>
          <a:endParaRPr lang="ru-RU"/>
        </a:p>
      </dgm:t>
    </dgm:pt>
    <dgm:pt modelId="{0A2BDA10-52A0-4DF1-B7A6-651284836768}" type="pres">
      <dgm:prSet presAssocID="{9FAF1EBF-DB31-4E8A-99F7-50C6586B2A39}" presName="rect3" presStyleLbl="alignAcc1" presStyleIdx="2" presStyleCnt="3" custScaleX="124254" custScaleY="122355" custLinFactNeighborX="-6526" custLinFactNeighborY="12761"/>
      <dgm:spPr/>
      <dgm:t>
        <a:bodyPr/>
        <a:lstStyle/>
        <a:p>
          <a:endParaRPr lang="ru-RU"/>
        </a:p>
      </dgm:t>
    </dgm:pt>
    <dgm:pt modelId="{41960081-3EE8-4DA8-A78B-4C686247A9CB}" type="pres">
      <dgm:prSet presAssocID="{B088ADE0-3706-4645-9A90-7E5E837E19F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E5195-5E63-4FD0-81A8-F0BC49A5F199}" type="pres">
      <dgm:prSet presAssocID="{B088ADE0-3706-4645-9A90-7E5E837E19F4}" presName="rect1ChTx" presStyleLbl="alignAcc1" presStyleIdx="2" presStyleCnt="3" custScaleX="149546" custScaleY="143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46FC8-3578-4754-B886-197EF5BCD368}" type="pres">
      <dgm:prSet presAssocID="{C6FD7C32-049B-4300-8589-42783A7C57B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D6564-F8CD-407A-9876-EBB3EFE3BDE2}" type="pres">
      <dgm:prSet presAssocID="{C6FD7C32-049B-4300-8589-42783A7C57B5}" presName="rect2ChTx" presStyleLbl="alignAcc1" presStyleIdx="2" presStyleCnt="3" custScaleX="156392" custScaleY="100000" custLinFactNeighborX="0" custLinFactNeighborY="-8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52A11-5346-47CE-BE89-5C886ECBABDA}" type="pres">
      <dgm:prSet presAssocID="{9FAF1EBF-DB31-4E8A-99F7-50C6586B2A3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E316D-38A2-4280-A658-79BC5A5D43DD}" type="pres">
      <dgm:prSet presAssocID="{9FAF1EBF-DB31-4E8A-99F7-50C6586B2A39}" presName="rect3ChTx" presStyleLbl="alignAcc1" presStyleIdx="2" presStyleCnt="3" custScaleX="149546" custScaleY="145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69D5D-C8E0-41A3-B373-D2694A13A475}" srcId="{9FAF1EBF-DB31-4E8A-99F7-50C6586B2A39}" destId="{F3B3DBF5-1D10-44B7-831A-2B5233523404}" srcOrd="1" destOrd="0" parTransId="{FFBB601D-F516-4E15-8D90-CA58FA2976CC}" sibTransId="{3AF2F132-DF77-4890-A936-208F0D210B35}"/>
    <dgm:cxn modelId="{B3DA9328-B585-44D8-86AF-3E4BEF3EC7CC}" type="presOf" srcId="{F3B3DBF5-1D10-44B7-831A-2B5233523404}" destId="{389E316D-38A2-4280-A658-79BC5A5D43DD}" srcOrd="0" destOrd="1" presId="urn:microsoft.com/office/officeart/2005/8/layout/target3"/>
    <dgm:cxn modelId="{28EA4150-0A59-43E2-99E0-960B867CE40E}" type="presOf" srcId="{3BF1C0BE-85A2-45D7-A450-97C877103D1B}" destId="{389E316D-38A2-4280-A658-79BC5A5D43DD}" srcOrd="0" destOrd="3" presId="urn:microsoft.com/office/officeart/2005/8/layout/target3"/>
    <dgm:cxn modelId="{0A03D76F-6E66-4F3D-958B-DC6013A6D3A4}" type="presOf" srcId="{9FAF1EBF-DB31-4E8A-99F7-50C6586B2A39}" destId="{0A2BDA10-52A0-4DF1-B7A6-651284836768}" srcOrd="0" destOrd="0" presId="urn:microsoft.com/office/officeart/2005/8/layout/target3"/>
    <dgm:cxn modelId="{80CD1550-C76C-4A41-9D58-9283A63BE4AA}" srcId="{B088ADE0-3706-4645-9A90-7E5E837E19F4}" destId="{4A4FADF5-02ED-4A9C-83A4-579E296F5556}" srcOrd="0" destOrd="0" parTransId="{CE38BEDF-0984-4FCB-89E2-E950E12BC3EC}" sibTransId="{04D7A2DE-F0C5-4333-A8B8-F6E8E80A0C33}"/>
    <dgm:cxn modelId="{B9786225-59F3-401C-B42F-2E3BE2B9CCC4}" type="presOf" srcId="{4E61910E-1338-41AC-8107-E82F5684206E}" destId="{F9695D75-FEE5-4310-AAFF-F925B9E1C441}" srcOrd="0" destOrd="0" presId="urn:microsoft.com/office/officeart/2005/8/layout/target3"/>
    <dgm:cxn modelId="{EC5DA6C9-AD9E-46C5-AE72-71A54AD57E77}" srcId="{9FAF1EBF-DB31-4E8A-99F7-50C6586B2A39}" destId="{9AD4B4E2-A0B2-4DB3-96EC-AC4DFDB8E6DB}" srcOrd="0" destOrd="0" parTransId="{C23C4A58-8415-4A75-8EDB-15364F14CB70}" sibTransId="{B6AAAC79-0A79-4C75-8E79-AC8417CA5BDC}"/>
    <dgm:cxn modelId="{1610E846-0398-456C-A105-442145728930}" srcId="{C6FD7C32-049B-4300-8589-42783A7C57B5}" destId="{ABAF57DE-FC8C-44AA-952F-8306942E33AE}" srcOrd="1" destOrd="0" parTransId="{106A037E-5282-4C4B-BBBF-F8B1804ED3A0}" sibTransId="{86476059-5518-4AF1-9834-C61C42BE99F7}"/>
    <dgm:cxn modelId="{45B78AB0-FA63-45D8-8F78-CD01E4D2EC55}" type="presOf" srcId="{347C9FE7-A42E-4C32-BECD-6185922A4650}" destId="{6AFD6564-F8CD-407A-9876-EBB3EFE3BDE2}" srcOrd="0" destOrd="3" presId="urn:microsoft.com/office/officeart/2005/8/layout/target3"/>
    <dgm:cxn modelId="{2E701ADE-9D36-4C27-BFD3-380FE858ED78}" srcId="{B088ADE0-3706-4645-9A90-7E5E837E19F4}" destId="{8BACC273-EDF3-4A8C-8B22-60BD6501DA47}" srcOrd="2" destOrd="0" parTransId="{2213161C-E5E9-4BCB-8527-E391DDD4AB97}" sibTransId="{F12EA263-EAFC-4F4C-8340-8F05A1E99DCC}"/>
    <dgm:cxn modelId="{1DA83E84-E069-41D3-B3F4-7E636FBF4F75}" type="presOf" srcId="{4A4FADF5-02ED-4A9C-83A4-579E296F5556}" destId="{0E8E5195-5E63-4FD0-81A8-F0BC49A5F199}" srcOrd="0" destOrd="0" presId="urn:microsoft.com/office/officeart/2005/8/layout/target3"/>
    <dgm:cxn modelId="{C0EAC171-ECB2-41FE-9A7E-FB7BAD79182D}" type="presOf" srcId="{ABAF57DE-FC8C-44AA-952F-8306942E33AE}" destId="{6AFD6564-F8CD-407A-9876-EBB3EFE3BDE2}" srcOrd="0" destOrd="1" presId="urn:microsoft.com/office/officeart/2005/8/layout/target3"/>
    <dgm:cxn modelId="{76596B13-5797-471D-B155-7EB33832133D}" type="presOf" srcId="{D8D8AAB1-3713-4B23-9053-CC6436137829}" destId="{0E8E5195-5E63-4FD0-81A8-F0BC49A5F199}" srcOrd="0" destOrd="1" presId="urn:microsoft.com/office/officeart/2005/8/layout/target3"/>
    <dgm:cxn modelId="{E7A27849-720F-48D7-89FC-5442AA4BCF2C}" type="presOf" srcId="{AC5D8837-3B7A-41FD-BEB1-A89337923C8B}" destId="{389E316D-38A2-4280-A658-79BC5A5D43DD}" srcOrd="0" destOrd="2" presId="urn:microsoft.com/office/officeart/2005/8/layout/target3"/>
    <dgm:cxn modelId="{7D34497C-B5C7-4713-A662-E97215EAE578}" type="presOf" srcId="{38010EA7-C9DF-44BB-B860-E87F313D0945}" destId="{6AFD6564-F8CD-407A-9876-EBB3EFE3BDE2}" srcOrd="0" destOrd="7" presId="urn:microsoft.com/office/officeart/2005/8/layout/target3"/>
    <dgm:cxn modelId="{2759B316-E267-44B4-840C-321C34BE18B7}" type="presOf" srcId="{C6D3E0E9-1164-43F9-90EF-4FEB613A539C}" destId="{6AFD6564-F8CD-407A-9876-EBB3EFE3BDE2}" srcOrd="0" destOrd="2" presId="urn:microsoft.com/office/officeart/2005/8/layout/target3"/>
    <dgm:cxn modelId="{CBC90F04-AAAB-4AA0-AA5A-8BFCD2476903}" type="presOf" srcId="{9AD4B4E2-A0B2-4DB3-96EC-AC4DFDB8E6DB}" destId="{389E316D-38A2-4280-A658-79BC5A5D43DD}" srcOrd="0" destOrd="0" presId="urn:microsoft.com/office/officeart/2005/8/layout/target3"/>
    <dgm:cxn modelId="{41DA4F1A-4851-494A-9D38-5782BA3E28CC}" srcId="{C6FD7C32-049B-4300-8589-42783A7C57B5}" destId="{347C9FE7-A42E-4C32-BECD-6185922A4650}" srcOrd="3" destOrd="0" parTransId="{61D1C519-6DA0-4052-9FB0-489B006414E7}" sibTransId="{53C41478-8349-46AF-A590-5E3E056F7659}"/>
    <dgm:cxn modelId="{95BD53FC-A50E-4AAC-9810-C4BE157CDDBA}" type="presOf" srcId="{B088ADE0-3706-4645-9A90-7E5E837E19F4}" destId="{30EDAC2F-1A2E-4D77-998A-7D2CE8094063}" srcOrd="0" destOrd="0" presId="urn:microsoft.com/office/officeart/2005/8/layout/target3"/>
    <dgm:cxn modelId="{3542CD1B-4723-4FF4-9A68-A56E326331E4}" srcId="{C6FD7C32-049B-4300-8589-42783A7C57B5}" destId="{38010EA7-C9DF-44BB-B860-E87F313D0945}" srcOrd="7" destOrd="0" parTransId="{DAF1649B-ADCE-470F-8001-0201C1C1302C}" sibTransId="{8B6EF510-971E-41E8-9172-989AED067DB0}"/>
    <dgm:cxn modelId="{619B5256-940A-457A-A421-AFC54501BBC4}" srcId="{C6FD7C32-049B-4300-8589-42783A7C57B5}" destId="{45A2A91B-DD6A-45E6-A1FE-905D976DE94F}" srcOrd="5" destOrd="0" parTransId="{6615CE77-1BB6-4EC3-AABE-C79DE7F23C17}" sibTransId="{50DF0C0C-1F40-4C0F-84FF-DB42F970F420}"/>
    <dgm:cxn modelId="{32DCBD05-DF86-429A-8416-65E6F1BB5C4A}" type="presOf" srcId="{45A2A91B-DD6A-45E6-A1FE-905D976DE94F}" destId="{6AFD6564-F8CD-407A-9876-EBB3EFE3BDE2}" srcOrd="0" destOrd="5" presId="urn:microsoft.com/office/officeart/2005/8/layout/target3"/>
    <dgm:cxn modelId="{4E774A09-6F59-4E71-84E0-34876AB0B17E}" srcId="{C6FD7C32-049B-4300-8589-42783A7C57B5}" destId="{CFEA6686-00A4-4358-9A36-13427255ECDE}" srcOrd="6" destOrd="0" parTransId="{6A9E0747-EA6D-4114-A5F7-0EFA1D939695}" sibTransId="{3E877628-0FA7-4021-BC55-1C82B4D9DA27}"/>
    <dgm:cxn modelId="{B640024E-B4CE-463A-9CFD-FF3188A88F5B}" type="presOf" srcId="{CFEA6686-00A4-4358-9A36-13427255ECDE}" destId="{6AFD6564-F8CD-407A-9876-EBB3EFE3BDE2}" srcOrd="0" destOrd="6" presId="urn:microsoft.com/office/officeart/2005/8/layout/target3"/>
    <dgm:cxn modelId="{F0DBC096-4EBF-45D6-866A-3E37862DB2AA}" type="presOf" srcId="{8BACC273-EDF3-4A8C-8B22-60BD6501DA47}" destId="{0E8E5195-5E63-4FD0-81A8-F0BC49A5F199}" srcOrd="0" destOrd="2" presId="urn:microsoft.com/office/officeart/2005/8/layout/target3"/>
    <dgm:cxn modelId="{B7E074B1-DE5A-4299-BA74-2C01B71ED5A3}" srcId="{C6FD7C32-049B-4300-8589-42783A7C57B5}" destId="{D14A2E60-7863-4874-BD1D-2B92F857639D}" srcOrd="4" destOrd="0" parTransId="{1A175FA9-0687-496F-B40B-4AC9D9B5140F}" sibTransId="{D045FB0B-7B86-4DB2-9DD9-95AA767AC72D}"/>
    <dgm:cxn modelId="{E597C1A9-85DF-4751-BB0D-E6367A35D52B}" type="presOf" srcId="{B088ADE0-3706-4645-9A90-7E5E837E19F4}" destId="{41960081-3EE8-4DA8-A78B-4C686247A9CB}" srcOrd="1" destOrd="0" presId="urn:microsoft.com/office/officeart/2005/8/layout/target3"/>
    <dgm:cxn modelId="{3DA87427-742F-437D-9716-44F63F2EB1FD}" srcId="{B088ADE0-3706-4645-9A90-7E5E837E19F4}" destId="{D8D8AAB1-3713-4B23-9053-CC6436137829}" srcOrd="1" destOrd="0" parTransId="{7B5CAA9A-1A7F-4C68-B044-E1D1EF52C04A}" sibTransId="{669AB588-6331-4C57-94C6-3FD8A1302C27}"/>
    <dgm:cxn modelId="{4D770B99-D6E6-48FE-AD95-B052F8E981F4}" srcId="{C6FD7C32-049B-4300-8589-42783A7C57B5}" destId="{F55EB4A7-A6D6-4877-92ED-A085495D46FE}" srcOrd="0" destOrd="0" parTransId="{10F3CB36-8048-4C7A-A4F5-AC28699A7B32}" sibTransId="{22A5FF4D-8351-4CA8-88AA-EB9AD2F227C8}"/>
    <dgm:cxn modelId="{6B9141CB-2584-4062-9F0D-02108993D49F}" type="presOf" srcId="{C6FD7C32-049B-4300-8589-42783A7C57B5}" destId="{BCA46FC8-3578-4754-B886-197EF5BCD368}" srcOrd="1" destOrd="0" presId="urn:microsoft.com/office/officeart/2005/8/layout/target3"/>
    <dgm:cxn modelId="{E9AC1C0F-439D-4AC7-B338-972018268492}" srcId="{9FAF1EBF-DB31-4E8A-99F7-50C6586B2A39}" destId="{3BF1C0BE-85A2-45D7-A450-97C877103D1B}" srcOrd="3" destOrd="0" parTransId="{C85078C1-AD54-4E6D-8429-1359B708FE40}" sibTransId="{0622E5E9-CA9F-4B0E-8AE4-1EA499DBBB70}"/>
    <dgm:cxn modelId="{98F53554-6C91-41F4-98B6-5835E8359BA3}" srcId="{4E61910E-1338-41AC-8107-E82F5684206E}" destId="{C6FD7C32-049B-4300-8589-42783A7C57B5}" srcOrd="1" destOrd="0" parTransId="{F721AE71-027F-47F7-A42A-E267AA650E10}" sibTransId="{B26F8F44-6F1A-45E2-88A0-FCE7634E4268}"/>
    <dgm:cxn modelId="{D8461B4B-0407-4589-A8A9-3D5177E9B283}" type="presOf" srcId="{C6FD7C32-049B-4300-8589-42783A7C57B5}" destId="{1C270022-0582-4AE3-9AEC-7E0715641971}" srcOrd="0" destOrd="0" presId="urn:microsoft.com/office/officeart/2005/8/layout/target3"/>
    <dgm:cxn modelId="{057C84FE-7960-4ADA-BBA5-89D4EECF6FC6}" type="presOf" srcId="{F55EB4A7-A6D6-4877-92ED-A085495D46FE}" destId="{6AFD6564-F8CD-407A-9876-EBB3EFE3BDE2}" srcOrd="0" destOrd="0" presId="urn:microsoft.com/office/officeart/2005/8/layout/target3"/>
    <dgm:cxn modelId="{9732AC9E-4989-4419-B769-36D189F9CC16}" type="presOf" srcId="{D14A2E60-7863-4874-BD1D-2B92F857639D}" destId="{6AFD6564-F8CD-407A-9876-EBB3EFE3BDE2}" srcOrd="0" destOrd="4" presId="urn:microsoft.com/office/officeart/2005/8/layout/target3"/>
    <dgm:cxn modelId="{69AF36D5-22AF-4730-BB5A-5D6CDFCF61C3}" srcId="{4E61910E-1338-41AC-8107-E82F5684206E}" destId="{B088ADE0-3706-4645-9A90-7E5E837E19F4}" srcOrd="0" destOrd="0" parTransId="{BD4EB649-1CA6-4D0D-927D-87B5E55E84D9}" sibTransId="{7E4D7A3D-8776-4448-AC60-48F6A507AFE0}"/>
    <dgm:cxn modelId="{67FAA4CC-58D0-4237-9B5B-277002F08C14}" srcId="{9FAF1EBF-DB31-4E8A-99F7-50C6586B2A39}" destId="{AC5D8837-3B7A-41FD-BEB1-A89337923C8B}" srcOrd="2" destOrd="0" parTransId="{662C2668-1192-42F2-8FF9-C321768149D8}" sibTransId="{BDFAC4E4-C1FF-4ACC-9819-A7903F149BE6}"/>
    <dgm:cxn modelId="{B693D1F5-A49E-440F-806E-A91939284730}" type="presOf" srcId="{9FAF1EBF-DB31-4E8A-99F7-50C6586B2A39}" destId="{1C752A11-5346-47CE-BE89-5C886ECBABDA}" srcOrd="1" destOrd="0" presId="urn:microsoft.com/office/officeart/2005/8/layout/target3"/>
    <dgm:cxn modelId="{D90ED314-D373-4DCF-AD52-B5F539D84815}" srcId="{C6FD7C32-049B-4300-8589-42783A7C57B5}" destId="{C6D3E0E9-1164-43F9-90EF-4FEB613A539C}" srcOrd="2" destOrd="0" parTransId="{71B4EA8B-C34F-4F42-9BE6-4A1435A5AC4A}" sibTransId="{6EC89567-F23E-45DD-9B5D-B5D28D485A2B}"/>
    <dgm:cxn modelId="{C805B9A4-9DB4-4B97-BB14-BC086CA88B71}" srcId="{4E61910E-1338-41AC-8107-E82F5684206E}" destId="{9FAF1EBF-DB31-4E8A-99F7-50C6586B2A39}" srcOrd="2" destOrd="0" parTransId="{5D527836-7D6B-4BE2-97D4-49DFBAEF9525}" sibTransId="{9D1EBC0F-BCF6-4428-A28E-939A0E4A3067}"/>
    <dgm:cxn modelId="{D6D7518F-9E61-4D76-B55E-CD9B2901FA63}" type="presParOf" srcId="{F9695D75-FEE5-4310-AAFF-F925B9E1C441}" destId="{4CF61EEE-8480-4702-A2A9-1628146B5B72}" srcOrd="0" destOrd="0" presId="urn:microsoft.com/office/officeart/2005/8/layout/target3"/>
    <dgm:cxn modelId="{59CF5C25-F16D-4F9D-9259-24F734194C41}" type="presParOf" srcId="{F9695D75-FEE5-4310-AAFF-F925B9E1C441}" destId="{7001243F-707E-4125-9E05-EFF3F823622A}" srcOrd="1" destOrd="0" presId="urn:microsoft.com/office/officeart/2005/8/layout/target3"/>
    <dgm:cxn modelId="{FC8BF0E0-5B9C-47BC-A45B-08152C7866CE}" type="presParOf" srcId="{F9695D75-FEE5-4310-AAFF-F925B9E1C441}" destId="{30EDAC2F-1A2E-4D77-998A-7D2CE8094063}" srcOrd="2" destOrd="0" presId="urn:microsoft.com/office/officeart/2005/8/layout/target3"/>
    <dgm:cxn modelId="{6F212374-714F-4221-ACCC-375C41ACAA88}" type="presParOf" srcId="{F9695D75-FEE5-4310-AAFF-F925B9E1C441}" destId="{D3F07962-83C6-4C2D-8D09-07985A1B84BE}" srcOrd="3" destOrd="0" presId="urn:microsoft.com/office/officeart/2005/8/layout/target3"/>
    <dgm:cxn modelId="{0CD754DD-CF96-4D6A-98BF-15CF4F9E75D4}" type="presParOf" srcId="{F9695D75-FEE5-4310-AAFF-F925B9E1C441}" destId="{3524781C-5C0C-4844-986E-55F14F2AC014}" srcOrd="4" destOrd="0" presId="urn:microsoft.com/office/officeart/2005/8/layout/target3"/>
    <dgm:cxn modelId="{4390ABBE-964F-45D7-B0E9-E268B45CF278}" type="presParOf" srcId="{F9695D75-FEE5-4310-AAFF-F925B9E1C441}" destId="{1C270022-0582-4AE3-9AEC-7E0715641971}" srcOrd="5" destOrd="0" presId="urn:microsoft.com/office/officeart/2005/8/layout/target3"/>
    <dgm:cxn modelId="{F71FAE4C-9A38-4820-8F6C-0C64839901E3}" type="presParOf" srcId="{F9695D75-FEE5-4310-AAFF-F925B9E1C441}" destId="{48272F76-5D0B-4D4F-B55E-78C478382DDF}" srcOrd="6" destOrd="0" presId="urn:microsoft.com/office/officeart/2005/8/layout/target3"/>
    <dgm:cxn modelId="{BE03F410-D480-42E0-A828-2332BC47782F}" type="presParOf" srcId="{F9695D75-FEE5-4310-AAFF-F925B9E1C441}" destId="{6007E0EC-33FD-442D-A08F-259EFC8AD5DD}" srcOrd="7" destOrd="0" presId="urn:microsoft.com/office/officeart/2005/8/layout/target3"/>
    <dgm:cxn modelId="{5EEBF227-759A-4B0E-A34E-DE637D356182}" type="presParOf" srcId="{F9695D75-FEE5-4310-AAFF-F925B9E1C441}" destId="{0A2BDA10-52A0-4DF1-B7A6-651284836768}" srcOrd="8" destOrd="0" presId="urn:microsoft.com/office/officeart/2005/8/layout/target3"/>
    <dgm:cxn modelId="{7576467B-EC9D-4CA1-A0E5-89CFE6C81FAE}" type="presParOf" srcId="{F9695D75-FEE5-4310-AAFF-F925B9E1C441}" destId="{41960081-3EE8-4DA8-A78B-4C686247A9CB}" srcOrd="9" destOrd="0" presId="urn:microsoft.com/office/officeart/2005/8/layout/target3"/>
    <dgm:cxn modelId="{2FBE9FE7-160A-40D9-9430-CB25309451FF}" type="presParOf" srcId="{F9695D75-FEE5-4310-AAFF-F925B9E1C441}" destId="{0E8E5195-5E63-4FD0-81A8-F0BC49A5F199}" srcOrd="10" destOrd="0" presId="urn:microsoft.com/office/officeart/2005/8/layout/target3"/>
    <dgm:cxn modelId="{460BB65B-2A5F-49C0-9008-3A63598805C7}" type="presParOf" srcId="{F9695D75-FEE5-4310-AAFF-F925B9E1C441}" destId="{BCA46FC8-3578-4754-B886-197EF5BCD368}" srcOrd="11" destOrd="0" presId="urn:microsoft.com/office/officeart/2005/8/layout/target3"/>
    <dgm:cxn modelId="{FD9B247B-AE81-4211-8CB8-E5F0872DF525}" type="presParOf" srcId="{F9695D75-FEE5-4310-AAFF-F925B9E1C441}" destId="{6AFD6564-F8CD-407A-9876-EBB3EFE3BDE2}" srcOrd="12" destOrd="0" presId="urn:microsoft.com/office/officeart/2005/8/layout/target3"/>
    <dgm:cxn modelId="{1093333F-8382-4F43-8CE0-2423E059CB06}" type="presParOf" srcId="{F9695D75-FEE5-4310-AAFF-F925B9E1C441}" destId="{1C752A11-5346-47CE-BE89-5C886ECBABDA}" srcOrd="13" destOrd="0" presId="urn:microsoft.com/office/officeart/2005/8/layout/target3"/>
    <dgm:cxn modelId="{715FFCCD-7F92-4EDB-88D1-27ED7B6C596E}" type="presParOf" srcId="{F9695D75-FEE5-4310-AAFF-F925B9E1C441}" destId="{389E316D-38A2-4280-A658-79BC5A5D43D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D8460-04A3-41E2-AC18-AF832AA8619F}">
      <dsp:nvSpPr>
        <dsp:cNvPr id="0" name=""/>
        <dsp:cNvSpPr/>
      </dsp:nvSpPr>
      <dsp:spPr>
        <a:xfrm>
          <a:off x="0" y="680"/>
          <a:ext cx="3798886" cy="664805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628,0 тыс</a:t>
          </a:r>
          <a:r>
            <a:rPr lang="ru-RU" alt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руб</a:t>
          </a:r>
          <a:r>
            <a:rPr lang="ru-RU" alt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53" y="33133"/>
        <a:ext cx="3733980" cy="599899"/>
      </dsp:txXfrm>
    </dsp:sp>
    <dsp:sp modelId="{49A39ABF-0B0F-442B-A516-512798FC9729}">
      <dsp:nvSpPr>
        <dsp:cNvPr id="0" name=""/>
        <dsp:cNvSpPr/>
      </dsp:nvSpPr>
      <dsp:spPr>
        <a:xfrm>
          <a:off x="0" y="674164"/>
          <a:ext cx="3798886" cy="747776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Налоги на совокупный доход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1 897,1 тыс. руб.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503" y="710667"/>
        <a:ext cx="3725880" cy="674770"/>
      </dsp:txXfrm>
    </dsp:sp>
    <dsp:sp modelId="{3EE01E2C-1089-413C-9C17-BFB2C150DDF2}">
      <dsp:nvSpPr>
        <dsp:cNvPr id="0" name=""/>
        <dsp:cNvSpPr/>
      </dsp:nvSpPr>
      <dsp:spPr>
        <a:xfrm>
          <a:off x="0" y="1424972"/>
          <a:ext cx="3798886" cy="848887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2 764,3 тыс. руб.</a:t>
          </a:r>
        </a:p>
      </dsp:txBody>
      <dsp:txXfrm>
        <a:off x="41439" y="1466411"/>
        <a:ext cx="3716008" cy="766009"/>
      </dsp:txXfrm>
    </dsp:sp>
    <dsp:sp modelId="{594197BE-2A9E-4ED3-B4A0-557D0BA1C0C6}">
      <dsp:nvSpPr>
        <dsp:cNvPr id="0" name=""/>
        <dsp:cNvSpPr/>
      </dsp:nvSpPr>
      <dsp:spPr>
        <a:xfrm>
          <a:off x="0" y="2230973"/>
          <a:ext cx="3798886" cy="730738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29,6 тыс. руб.</a:t>
          </a:r>
        </a:p>
      </dsp:txBody>
      <dsp:txXfrm>
        <a:off x="35672" y="2266645"/>
        <a:ext cx="3727542" cy="659394"/>
      </dsp:txXfrm>
    </dsp:sp>
    <dsp:sp modelId="{FE86144D-3A8C-4072-918B-92AB7CDCF192}">
      <dsp:nvSpPr>
        <dsp:cNvPr id="0" name=""/>
        <dsp:cNvSpPr/>
      </dsp:nvSpPr>
      <dsp:spPr>
        <a:xfrm>
          <a:off x="0" y="3071025"/>
          <a:ext cx="3798886" cy="1152975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муниципальной собственности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91,5 тыс. руб.</a:t>
          </a:r>
        </a:p>
      </dsp:txBody>
      <dsp:txXfrm>
        <a:off x="56284" y="3127309"/>
        <a:ext cx="3686318" cy="1040407"/>
      </dsp:txXfrm>
    </dsp:sp>
    <dsp:sp modelId="{C4C68990-2B76-46A4-AD4B-7AC63DB54266}">
      <dsp:nvSpPr>
        <dsp:cNvPr id="0" name=""/>
        <dsp:cNvSpPr/>
      </dsp:nvSpPr>
      <dsp:spPr>
        <a:xfrm>
          <a:off x="0" y="4193838"/>
          <a:ext cx="3798886" cy="761604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5 991,7 тыс. руб.</a:t>
          </a:r>
        </a:p>
      </dsp:txBody>
      <dsp:txXfrm>
        <a:off x="37178" y="4231016"/>
        <a:ext cx="3724530" cy="687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72A7B-710A-44EE-8FA4-CF7EB010D7D8}">
      <dsp:nvSpPr>
        <dsp:cNvPr id="0" name=""/>
        <dsp:cNvSpPr/>
      </dsp:nvSpPr>
      <dsp:spPr>
        <a:xfrm>
          <a:off x="0" y="0"/>
          <a:ext cx="3887788" cy="775544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663,3тыс. руб.</a:t>
          </a:r>
          <a:endParaRPr lang="ru-RU" sz="1600" b="0" kern="1200" dirty="0">
            <a:solidFill>
              <a:srgbClr val="002060"/>
            </a:solidFill>
          </a:endParaRPr>
        </a:p>
      </dsp:txBody>
      <dsp:txXfrm>
        <a:off x="37859" y="37859"/>
        <a:ext cx="3812070" cy="699826"/>
      </dsp:txXfrm>
    </dsp:sp>
    <dsp:sp modelId="{1FA4403C-DE3B-42CB-9950-B3DEB37CD245}">
      <dsp:nvSpPr>
        <dsp:cNvPr id="0" name=""/>
        <dsp:cNvSpPr/>
      </dsp:nvSpPr>
      <dsp:spPr>
        <a:xfrm>
          <a:off x="0" y="703919"/>
          <a:ext cx="3887788" cy="701560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Налоги на совокупный доход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1 973,0 тыс. руб. </a:t>
          </a:r>
        </a:p>
      </dsp:txBody>
      <dsp:txXfrm>
        <a:off x="34247" y="738166"/>
        <a:ext cx="3819294" cy="633066"/>
      </dsp:txXfrm>
    </dsp:sp>
    <dsp:sp modelId="{46543BC5-741F-47BA-B194-2F03C56E77E0}">
      <dsp:nvSpPr>
        <dsp:cNvPr id="0" name=""/>
        <dsp:cNvSpPr/>
      </dsp:nvSpPr>
      <dsp:spPr>
        <a:xfrm>
          <a:off x="0" y="1442702"/>
          <a:ext cx="3887788" cy="909861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2 764,3 тыс. руб.</a:t>
          </a:r>
          <a:endParaRPr lang="ru-RU" altLang="ru-RU" sz="1600" b="0" kern="1400" baseline="0" dirty="0" smtClean="0">
            <a:solidFill>
              <a:srgbClr val="002060"/>
            </a:solidFill>
            <a:latin typeface="Arial" panose="020B0604020202020204" pitchFamily="34" charset="0"/>
          </a:endParaRPr>
        </a:p>
      </dsp:txBody>
      <dsp:txXfrm>
        <a:off x="44416" y="1487118"/>
        <a:ext cx="3798956" cy="821029"/>
      </dsp:txXfrm>
    </dsp:sp>
    <dsp:sp modelId="{105C45FD-5171-4DC8-800C-87D021EEE808}">
      <dsp:nvSpPr>
        <dsp:cNvPr id="0" name=""/>
        <dsp:cNvSpPr/>
      </dsp:nvSpPr>
      <dsp:spPr>
        <a:xfrm>
          <a:off x="0" y="2320897"/>
          <a:ext cx="3887788" cy="810265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30,8 тыс. руб.</a:t>
          </a:r>
          <a:endParaRPr lang="ru-RU" altLang="ru-RU" sz="1600" b="0" kern="1200" dirty="0" smtClean="0">
            <a:solidFill>
              <a:srgbClr val="002060"/>
            </a:solidFill>
          </a:endParaRPr>
        </a:p>
      </dsp:txBody>
      <dsp:txXfrm>
        <a:off x="39554" y="2360451"/>
        <a:ext cx="3808680" cy="731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61EEE-8480-4702-A2A9-1628146B5B72}">
      <dsp:nvSpPr>
        <dsp:cNvPr id="0" name=""/>
        <dsp:cNvSpPr/>
      </dsp:nvSpPr>
      <dsp:spPr>
        <a:xfrm>
          <a:off x="-423989" y="356819"/>
          <a:ext cx="5155621" cy="555105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EDAC2F-1A2E-4D77-998A-7D2CE8094063}">
      <dsp:nvSpPr>
        <dsp:cNvPr id="0" name=""/>
        <dsp:cNvSpPr/>
      </dsp:nvSpPr>
      <dsp:spPr>
        <a:xfrm>
          <a:off x="1858249" y="-1"/>
          <a:ext cx="6734452" cy="6264698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Дотация</a:t>
          </a:r>
          <a:endParaRPr lang="ru-RU" sz="3200" kern="1200" dirty="0"/>
        </a:p>
      </dsp:txBody>
      <dsp:txXfrm>
        <a:off x="1858249" y="-1"/>
        <a:ext cx="3367226" cy="1879413"/>
      </dsp:txXfrm>
    </dsp:sp>
    <dsp:sp modelId="{3524781C-5C0C-4844-986E-55F14F2AC014}">
      <dsp:nvSpPr>
        <dsp:cNvPr id="0" name=""/>
        <dsp:cNvSpPr/>
      </dsp:nvSpPr>
      <dsp:spPr>
        <a:xfrm>
          <a:off x="478245" y="2101227"/>
          <a:ext cx="3351150" cy="33511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270022-0582-4AE3-9AEC-7E0715641971}">
      <dsp:nvSpPr>
        <dsp:cNvPr id="0" name=""/>
        <dsp:cNvSpPr/>
      </dsp:nvSpPr>
      <dsp:spPr>
        <a:xfrm>
          <a:off x="1132853" y="2202599"/>
          <a:ext cx="7337325" cy="3157520"/>
        </a:xfrm>
        <a:prstGeom prst="rect">
          <a:avLst/>
        </a:prstGeom>
        <a:solidFill>
          <a:srgbClr val="00B0F0">
            <a:alpha val="90000"/>
          </a:srgb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Субвенции</a:t>
          </a:r>
          <a:endParaRPr lang="ru-RU" sz="3200" kern="1200" dirty="0"/>
        </a:p>
      </dsp:txBody>
      <dsp:txXfrm>
        <a:off x="1132853" y="2202599"/>
        <a:ext cx="3668662" cy="1457317"/>
      </dsp:txXfrm>
    </dsp:sp>
    <dsp:sp modelId="{6007E0EC-33FD-442D-A08F-259EFC8AD5DD}">
      <dsp:nvSpPr>
        <dsp:cNvPr id="0" name=""/>
        <dsp:cNvSpPr/>
      </dsp:nvSpPr>
      <dsp:spPr>
        <a:xfrm>
          <a:off x="1380478" y="3647911"/>
          <a:ext cx="1546684" cy="15466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BDA10-52A0-4DF1-B7A6-651284836768}">
      <dsp:nvSpPr>
        <dsp:cNvPr id="0" name=""/>
        <dsp:cNvSpPr/>
      </dsp:nvSpPr>
      <dsp:spPr>
        <a:xfrm>
          <a:off x="1031863" y="3672403"/>
          <a:ext cx="7473743" cy="1892446"/>
        </a:xfrm>
        <a:prstGeom prst="rect">
          <a:avLst/>
        </a:prstGeom>
        <a:solidFill>
          <a:srgbClr val="FFFF00">
            <a:alpha val="90000"/>
          </a:srgb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Иные межбюджетные </a:t>
          </a:r>
          <a:r>
            <a:rPr lang="ru-RU" sz="3200" kern="1200" dirty="0" smtClean="0"/>
            <a:t>трансферты</a:t>
          </a:r>
          <a:endParaRPr lang="ru-RU" sz="3200" kern="1200" dirty="0"/>
        </a:p>
      </dsp:txBody>
      <dsp:txXfrm>
        <a:off x="1031863" y="3672403"/>
        <a:ext cx="3736871" cy="1892446"/>
      </dsp:txXfrm>
    </dsp:sp>
    <dsp:sp modelId="{0E8E5195-5E63-4FD0-81A8-F0BC49A5F199}">
      <dsp:nvSpPr>
        <dsp:cNvPr id="0" name=""/>
        <dsp:cNvSpPr/>
      </dsp:nvSpPr>
      <dsp:spPr>
        <a:xfrm>
          <a:off x="4416232" y="216021"/>
          <a:ext cx="4497514" cy="2223722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2021г-4 301,1 </a:t>
          </a:r>
          <a:r>
            <a:rPr lang="ru-RU" sz="2400" kern="1200" dirty="0" err="1" smtClean="0"/>
            <a:t>тыс.руб</a:t>
          </a:r>
          <a:r>
            <a:rPr lang="ru-RU" sz="2400" kern="1200" dirty="0" smtClean="0"/>
            <a:t>.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2022г-4 412,7 </a:t>
          </a:r>
          <a:r>
            <a:rPr lang="ru-RU" sz="2400" kern="1200" dirty="0" err="1" smtClean="0"/>
            <a:t>тыс.руб</a:t>
          </a:r>
          <a:r>
            <a:rPr lang="ru-RU" sz="2400" kern="1200" dirty="0" smtClean="0"/>
            <a:t>.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2023г-4 412,7 </a:t>
          </a:r>
          <a:r>
            <a:rPr lang="ru-RU" sz="2400" kern="1200" dirty="0" err="1" smtClean="0"/>
            <a:t>тыс.руб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4416232" y="216021"/>
        <a:ext cx="4497514" cy="2223722"/>
      </dsp:txXfrm>
    </dsp:sp>
    <dsp:sp modelId="{6AFD6564-F8CD-407A-9876-EBB3EFE3BDE2}">
      <dsp:nvSpPr>
        <dsp:cNvPr id="0" name=""/>
        <dsp:cNvSpPr/>
      </dsp:nvSpPr>
      <dsp:spPr>
        <a:xfrm>
          <a:off x="4313287" y="1969650"/>
          <a:ext cx="4703404" cy="1546684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  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2021 г -207,5 тыс.руб.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2022 г -220,2 тыс.руб.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2023 г - 0,2 тыс.руб.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 smtClean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.</a:t>
          </a:r>
          <a:endParaRPr lang="ru-RU" sz="3700" kern="1200" dirty="0"/>
        </a:p>
      </dsp:txBody>
      <dsp:txXfrm>
        <a:off x="4313287" y="1969650"/>
        <a:ext cx="4703404" cy="1546684"/>
      </dsp:txXfrm>
    </dsp:sp>
    <dsp:sp modelId="{389E316D-38A2-4280-A658-79BC5A5D43DD}">
      <dsp:nvSpPr>
        <dsp:cNvPr id="0" name=""/>
        <dsp:cNvSpPr/>
      </dsp:nvSpPr>
      <dsp:spPr>
        <a:xfrm>
          <a:off x="4416232" y="3297889"/>
          <a:ext cx="4497514" cy="2246729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2021 г-1378,2тыс.руб.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2022 г-1358,8тыс.руб.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2023 г- 1358,8тыс.руб.</a:t>
          </a:r>
          <a:endParaRPr lang="ru-RU" sz="2400" kern="1200" dirty="0"/>
        </a:p>
      </dsp:txBody>
      <dsp:txXfrm>
        <a:off x="4416232" y="3297889"/>
        <a:ext cx="4497514" cy="2246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C83EA1-BEA1-4DC3-8D10-035D5FDAFF8F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F7A440-A70B-4668-9E9D-065E7E513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44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A29CE-203F-437A-A408-41543DC26C9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A59B8F-68B0-413B-8BE0-3EEFE474737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5C905D-FCD6-4D94-B75C-2F5B11854F6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4F870-C413-4405-B498-04D89DC3029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3D993D-39EA-4AFD-AB39-221F96672E8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F399-CF37-4180-BC6A-7C6B75BB2783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05BC-2A82-4F8C-BAC2-CBCE79F99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6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828C-BCFD-4290-870F-8598D0C47F70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8B65-A49A-4604-AE18-7D55552BB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8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EC30-B67F-471A-9688-274ADD746446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8A20-88B7-4BB4-B88E-DEBDE0FCF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0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DCCE-B82E-4111-A488-74268A8BC666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DA4C-A643-4031-9D9C-015E22DED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0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8056-D6D3-4A4D-B13F-807BA7693B2E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36E6-E9DF-4363-8A06-1F476D72D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0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4C4DE-EA54-4516-82D9-1414879ABBC5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AC502-440F-451E-83C4-7F5F62F2A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5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7125-6EB2-40AA-BFE7-D3FF2D83B1B1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0547-68A9-468D-BD78-60A493A20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3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386F-FFB1-4EDA-A52B-3CA04AFEEADB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39AE-3448-4996-957D-BC7AFB0EC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64CC-F240-4B97-B763-0AFCFE086F3B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3671-1B4F-4C63-AA7C-C172379B3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3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769EB-03AB-4838-867F-E7E8ECCFCEA1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D8A2-168C-464A-A59F-EC5248F74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1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52F9-C999-441B-8231-DD4CBC81653A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D58D-AF4E-4FF7-B357-2ED50BE81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7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563606472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1691249536 w 750"/>
                    <a:gd name="T63" fmla="*/ 2147483647 h 856"/>
                    <a:gd name="T64" fmla="*/ 563606472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3407" y="888239"/>
                  <a:ext cx="384613" cy="438971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1887945218 w 750"/>
                    <a:gd name="T47" fmla="*/ 2147483647 h 856"/>
                    <a:gd name="T48" fmla="*/ 269819353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809194470 w 750"/>
                    <a:gd name="T63" fmla="*/ 2147483647 h 856"/>
                    <a:gd name="T64" fmla="*/ 269819353 w 750"/>
                    <a:gd name="T65" fmla="*/ 2147483647 h 856"/>
                    <a:gd name="T66" fmla="*/ 1348569588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104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2147483647 w 760"/>
                    <a:gd name="T1" fmla="*/ 2147483647 h 870"/>
                    <a:gd name="T2" fmla="*/ 2147483647 w 760"/>
                    <a:gd name="T3" fmla="*/ 2147483647 h 870"/>
                    <a:gd name="T4" fmla="*/ 2147483647 w 760"/>
                    <a:gd name="T5" fmla="*/ 2147483647 h 870"/>
                    <a:gd name="T6" fmla="*/ 2147483647 w 760"/>
                    <a:gd name="T7" fmla="*/ 2147483647 h 870"/>
                    <a:gd name="T8" fmla="*/ 2147483647 w 760"/>
                    <a:gd name="T9" fmla="*/ 2147483647 h 870"/>
                    <a:gd name="T10" fmla="*/ 2147483647 w 760"/>
                    <a:gd name="T11" fmla="*/ 2147483647 h 870"/>
                    <a:gd name="T12" fmla="*/ 2147483647 w 760"/>
                    <a:gd name="T13" fmla="*/ 2147483647 h 870"/>
                    <a:gd name="T14" fmla="*/ 2147483647 w 760"/>
                    <a:gd name="T15" fmla="*/ 2147483647 h 870"/>
                    <a:gd name="T16" fmla="*/ 2147483647 w 760"/>
                    <a:gd name="T17" fmla="*/ 2147483647 h 870"/>
                    <a:gd name="T18" fmla="*/ 2147483647 w 760"/>
                    <a:gd name="T19" fmla="*/ 2147483647 h 870"/>
                    <a:gd name="T20" fmla="*/ 2147483647 w 760"/>
                    <a:gd name="T21" fmla="*/ 2147483647 h 870"/>
                    <a:gd name="T22" fmla="*/ 2147483647 w 760"/>
                    <a:gd name="T23" fmla="*/ 2147483647 h 870"/>
                    <a:gd name="T24" fmla="*/ 2147483647 w 760"/>
                    <a:gd name="T25" fmla="*/ 2147483647 h 870"/>
                    <a:gd name="T26" fmla="*/ 2147483647 w 760"/>
                    <a:gd name="T27" fmla="*/ 2147483647 h 870"/>
                    <a:gd name="T28" fmla="*/ 2147483647 w 760"/>
                    <a:gd name="T29" fmla="*/ 2147483647 h 870"/>
                    <a:gd name="T30" fmla="*/ 2147483647 w 760"/>
                    <a:gd name="T31" fmla="*/ 2147483647 h 870"/>
                    <a:gd name="T32" fmla="*/ 2147483647 w 760"/>
                    <a:gd name="T33" fmla="*/ 2147483647 h 870"/>
                    <a:gd name="T34" fmla="*/ 2147483647 w 760"/>
                    <a:gd name="T35" fmla="*/ 2147483647 h 870"/>
                    <a:gd name="T36" fmla="*/ 2147483647 w 760"/>
                    <a:gd name="T37" fmla="*/ 2147483647 h 870"/>
                    <a:gd name="T38" fmla="*/ 2147483647 w 760"/>
                    <a:gd name="T39" fmla="*/ 2147483647 h 870"/>
                    <a:gd name="T40" fmla="*/ 2147483647 w 760"/>
                    <a:gd name="T41" fmla="*/ 2147483647 h 870"/>
                    <a:gd name="T42" fmla="*/ 2147483647 w 760"/>
                    <a:gd name="T43" fmla="*/ 2147483647 h 870"/>
                    <a:gd name="T44" fmla="*/ 2147483647 w 760"/>
                    <a:gd name="T45" fmla="*/ 2147483647 h 870"/>
                    <a:gd name="T46" fmla="*/ 2147483647 w 760"/>
                    <a:gd name="T47" fmla="*/ 2147483647 h 870"/>
                    <a:gd name="T48" fmla="*/ 2147483647 w 760"/>
                    <a:gd name="T49" fmla="*/ 2147483647 h 870"/>
                    <a:gd name="T50" fmla="*/ 2147483647 w 760"/>
                    <a:gd name="T51" fmla="*/ 2147483647 h 870"/>
                    <a:gd name="T52" fmla="*/ 2147483647 w 760"/>
                    <a:gd name="T53" fmla="*/ 2147483647 h 870"/>
                    <a:gd name="T54" fmla="*/ 2147483647 w 760"/>
                    <a:gd name="T55" fmla="*/ 2147483647 h 870"/>
                    <a:gd name="T56" fmla="*/ 2147483647 w 760"/>
                    <a:gd name="T57" fmla="*/ 2147483647 h 870"/>
                    <a:gd name="T58" fmla="*/ 2147483647 w 760"/>
                    <a:gd name="T59" fmla="*/ 2147483647 h 870"/>
                    <a:gd name="T60" fmla="*/ 2147483647 w 760"/>
                    <a:gd name="T61" fmla="*/ 2147483647 h 870"/>
                    <a:gd name="T62" fmla="*/ 2147483647 w 760"/>
                    <a:gd name="T63" fmla="*/ 2147483647 h 870"/>
                    <a:gd name="T64" fmla="*/ 2147483647 w 760"/>
                    <a:gd name="T65" fmla="*/ 2147483647 h 870"/>
                    <a:gd name="T66" fmla="*/ 2147483647 w 760"/>
                    <a:gd name="T67" fmla="*/ 2147483647 h 870"/>
                    <a:gd name="T68" fmla="*/ 2147483647 w 760"/>
                    <a:gd name="T69" fmla="*/ 2147483647 h 870"/>
                    <a:gd name="T70" fmla="*/ 2147483647 w 760"/>
                    <a:gd name="T71" fmla="*/ 2147483647 h 870"/>
                    <a:gd name="T72" fmla="*/ 2147483647 w 760"/>
                    <a:gd name="T73" fmla="*/ 2147483647 h 870"/>
                    <a:gd name="T74" fmla="*/ 2147483647 w 760"/>
                    <a:gd name="T75" fmla="*/ 2147483647 h 870"/>
                    <a:gd name="T76" fmla="*/ 2147483647 w 760"/>
                    <a:gd name="T77" fmla="*/ 2147483647 h 870"/>
                    <a:gd name="T78" fmla="*/ 2147483647 w 760"/>
                    <a:gd name="T79" fmla="*/ 2147483647 h 870"/>
                    <a:gd name="T80" fmla="*/ 2147483647 w 760"/>
                    <a:gd name="T81" fmla="*/ 2147483647 h 870"/>
                    <a:gd name="T82" fmla="*/ 2147483647 w 760"/>
                    <a:gd name="T83" fmla="*/ 2147483647 h 870"/>
                    <a:gd name="T84" fmla="*/ 2147483647 w 760"/>
                    <a:gd name="T85" fmla="*/ 2147483647 h 870"/>
                    <a:gd name="T86" fmla="*/ 2147483647 w 760"/>
                    <a:gd name="T87" fmla="*/ 2147483647 h 870"/>
                    <a:gd name="T88" fmla="*/ 2147483647 w 760"/>
                    <a:gd name="T89" fmla="*/ 2147483647 h 870"/>
                    <a:gd name="T90" fmla="*/ 2147483647 w 760"/>
                    <a:gd name="T91" fmla="*/ 2147483647 h 870"/>
                    <a:gd name="T92" fmla="*/ 2147483647 w 760"/>
                    <a:gd name="T93" fmla="*/ 2147483647 h 870"/>
                    <a:gd name="T94" fmla="*/ 2147483647 w 760"/>
                    <a:gd name="T95" fmla="*/ 2147483647 h 870"/>
                    <a:gd name="T96" fmla="*/ 2147483647 w 760"/>
                    <a:gd name="T97" fmla="*/ 2147483647 h 870"/>
                    <a:gd name="T98" fmla="*/ 2147483647 w 760"/>
                    <a:gd name="T99" fmla="*/ 2147483647 h 870"/>
                    <a:gd name="T100" fmla="*/ 2147483647 w 760"/>
                    <a:gd name="T101" fmla="*/ 2147483647 h 870"/>
                    <a:gd name="T102" fmla="*/ 2147483647 w 760"/>
                    <a:gd name="T103" fmla="*/ 2147483647 h 870"/>
                    <a:gd name="T104" fmla="*/ 2147483647 w 760"/>
                    <a:gd name="T105" fmla="*/ 2147483647 h 870"/>
                    <a:gd name="T106" fmla="*/ 2147483647 w 760"/>
                    <a:gd name="T107" fmla="*/ 2147483647 h 870"/>
                    <a:gd name="T108" fmla="*/ 2147483647 w 760"/>
                    <a:gd name="T109" fmla="*/ 2147483647 h 870"/>
                    <a:gd name="T110" fmla="*/ 2147483647 w 760"/>
                    <a:gd name="T111" fmla="*/ 2147483647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131" y="154734"/>
                  <a:ext cx="722936" cy="825205"/>
                </a:xfrm>
                <a:custGeom>
                  <a:avLst/>
                  <a:gdLst>
                    <a:gd name="T0" fmla="*/ 2147483647 w 820"/>
                    <a:gd name="T1" fmla="*/ 2147483647 h 936"/>
                    <a:gd name="T2" fmla="*/ 2147483647 w 820"/>
                    <a:gd name="T3" fmla="*/ 2147483647 h 936"/>
                    <a:gd name="T4" fmla="*/ 2147483647 w 820"/>
                    <a:gd name="T5" fmla="*/ 2147483647 h 936"/>
                    <a:gd name="T6" fmla="*/ 2147483647 w 820"/>
                    <a:gd name="T7" fmla="*/ 2147483647 h 936"/>
                    <a:gd name="T8" fmla="*/ 2147483647 w 820"/>
                    <a:gd name="T9" fmla="*/ 2147483647 h 936"/>
                    <a:gd name="T10" fmla="*/ 2147483647 w 820"/>
                    <a:gd name="T11" fmla="*/ 2147483647 h 936"/>
                    <a:gd name="T12" fmla="*/ 2147483647 w 820"/>
                    <a:gd name="T13" fmla="*/ 2147483647 h 936"/>
                    <a:gd name="T14" fmla="*/ 2147483647 w 820"/>
                    <a:gd name="T15" fmla="*/ 2147483647 h 936"/>
                    <a:gd name="T16" fmla="*/ 2147483647 w 820"/>
                    <a:gd name="T17" fmla="*/ 2147483647 h 936"/>
                    <a:gd name="T18" fmla="*/ 2147483647 w 820"/>
                    <a:gd name="T19" fmla="*/ 2147483647 h 936"/>
                    <a:gd name="T20" fmla="*/ 2147483647 w 820"/>
                    <a:gd name="T21" fmla="*/ 2147483647 h 936"/>
                    <a:gd name="T22" fmla="*/ 2147483647 w 820"/>
                    <a:gd name="T23" fmla="*/ 2147483647 h 936"/>
                    <a:gd name="T24" fmla="*/ 2147483647 w 820"/>
                    <a:gd name="T25" fmla="*/ 2147483647 h 936"/>
                    <a:gd name="T26" fmla="*/ 2147483647 w 820"/>
                    <a:gd name="T27" fmla="*/ 2147483647 h 936"/>
                    <a:gd name="T28" fmla="*/ 2147483647 w 820"/>
                    <a:gd name="T29" fmla="*/ 0 h 936"/>
                    <a:gd name="T30" fmla="*/ 2147483647 w 820"/>
                    <a:gd name="T31" fmla="*/ 2147483647 h 936"/>
                    <a:gd name="T32" fmla="*/ 2147483647 w 820"/>
                    <a:gd name="T33" fmla="*/ 2147483647 h 936"/>
                    <a:gd name="T34" fmla="*/ 2147483647 w 820"/>
                    <a:gd name="T35" fmla="*/ 2147483647 h 936"/>
                    <a:gd name="T36" fmla="*/ 2147483647 w 820"/>
                    <a:gd name="T37" fmla="*/ 2147483647 h 936"/>
                    <a:gd name="T38" fmla="*/ 2147483647 w 820"/>
                    <a:gd name="T39" fmla="*/ 2147483647 h 936"/>
                    <a:gd name="T40" fmla="*/ 2147483647 w 820"/>
                    <a:gd name="T41" fmla="*/ 2147483647 h 936"/>
                    <a:gd name="T42" fmla="*/ 2147483647 w 820"/>
                    <a:gd name="T43" fmla="*/ 2147483647 h 936"/>
                    <a:gd name="T44" fmla="*/ 2147483647 w 820"/>
                    <a:gd name="T45" fmla="*/ 2147483647 h 936"/>
                    <a:gd name="T46" fmla="*/ 2147483647 w 820"/>
                    <a:gd name="T47" fmla="*/ 2147483647 h 936"/>
                    <a:gd name="T48" fmla="*/ 2147483647 w 820"/>
                    <a:gd name="T49" fmla="*/ 2147483647 h 936"/>
                    <a:gd name="T50" fmla="*/ 2147483647 w 820"/>
                    <a:gd name="T51" fmla="*/ 2147483647 h 936"/>
                    <a:gd name="T52" fmla="*/ 2147483647 w 820"/>
                    <a:gd name="T53" fmla="*/ 2147483647 h 936"/>
                    <a:gd name="T54" fmla="*/ 2147483647 w 820"/>
                    <a:gd name="T55" fmla="*/ 2147483647 h 936"/>
                    <a:gd name="T56" fmla="*/ 2147483647 w 820"/>
                    <a:gd name="T57" fmla="*/ 2147483647 h 936"/>
                    <a:gd name="T58" fmla="*/ 2147483647 w 820"/>
                    <a:gd name="T59" fmla="*/ 2147483647 h 936"/>
                    <a:gd name="T60" fmla="*/ 2147483647 w 820"/>
                    <a:gd name="T61" fmla="*/ 2147483647 h 936"/>
                    <a:gd name="T62" fmla="*/ 2147483647 w 820"/>
                    <a:gd name="T63" fmla="*/ 2147483647 h 936"/>
                    <a:gd name="T64" fmla="*/ 2147483647 w 820"/>
                    <a:gd name="T65" fmla="*/ 2147483647 h 936"/>
                    <a:gd name="T66" fmla="*/ 2147483647 w 820"/>
                    <a:gd name="T67" fmla="*/ 2147483647 h 936"/>
                    <a:gd name="T68" fmla="*/ 2147483647 w 820"/>
                    <a:gd name="T69" fmla="*/ 2147483647 h 936"/>
                    <a:gd name="T70" fmla="*/ 2147483647 w 820"/>
                    <a:gd name="T71" fmla="*/ 2147483647 h 936"/>
                    <a:gd name="T72" fmla="*/ 2147483647 w 820"/>
                    <a:gd name="T73" fmla="*/ 2147483647 h 936"/>
                    <a:gd name="T74" fmla="*/ 2147483647 w 820"/>
                    <a:gd name="T75" fmla="*/ 2147483647 h 936"/>
                    <a:gd name="T76" fmla="*/ 2147483647 w 820"/>
                    <a:gd name="T77" fmla="*/ 2147483647 h 936"/>
                    <a:gd name="T78" fmla="*/ 2147483647 w 820"/>
                    <a:gd name="T79" fmla="*/ 2147483647 h 936"/>
                    <a:gd name="T80" fmla="*/ 2147483647 w 820"/>
                    <a:gd name="T81" fmla="*/ 2147483647 h 936"/>
                    <a:gd name="T82" fmla="*/ 2147483647 w 820"/>
                    <a:gd name="T83" fmla="*/ 2147483647 h 936"/>
                    <a:gd name="T84" fmla="*/ 2147483647 w 820"/>
                    <a:gd name="T85" fmla="*/ 2147483647 h 936"/>
                    <a:gd name="T86" fmla="*/ 2147483647 w 820"/>
                    <a:gd name="T87" fmla="*/ 2147483647 h 936"/>
                    <a:gd name="T88" fmla="*/ 2147483647 w 820"/>
                    <a:gd name="T89" fmla="*/ 2147483647 h 936"/>
                    <a:gd name="T90" fmla="*/ 2147483647 w 820"/>
                    <a:gd name="T91" fmla="*/ 2147483647 h 936"/>
                    <a:gd name="T92" fmla="*/ 2147483647 w 820"/>
                    <a:gd name="T93" fmla="*/ 2147483647 h 936"/>
                    <a:gd name="T94" fmla="*/ 2147483647 w 820"/>
                    <a:gd name="T95" fmla="*/ 2147483647 h 936"/>
                    <a:gd name="T96" fmla="*/ 2147483647 w 820"/>
                    <a:gd name="T97" fmla="*/ 2147483647 h 936"/>
                    <a:gd name="T98" fmla="*/ 2147483647 w 820"/>
                    <a:gd name="T99" fmla="*/ 2147483647 h 936"/>
                    <a:gd name="T100" fmla="*/ 2147483647 w 820"/>
                    <a:gd name="T101" fmla="*/ 2147483647 h 936"/>
                    <a:gd name="T102" fmla="*/ 2147483647 w 820"/>
                    <a:gd name="T103" fmla="*/ 2147483647 h 936"/>
                    <a:gd name="T104" fmla="*/ 2147483647 w 820"/>
                    <a:gd name="T105" fmla="*/ 2147483647 h 936"/>
                    <a:gd name="T106" fmla="*/ 2147483647 w 820"/>
                    <a:gd name="T107" fmla="*/ 2147483647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058" y="3830515"/>
                  <a:ext cx="639682" cy="729516"/>
                </a:xfrm>
                <a:custGeom>
                  <a:avLst/>
                  <a:gdLst>
                    <a:gd name="T0" fmla="*/ 2147483647 w 826"/>
                    <a:gd name="T1" fmla="*/ 2147483647 h 942"/>
                    <a:gd name="T2" fmla="*/ 2147483647 w 826"/>
                    <a:gd name="T3" fmla="*/ 2147483647 h 942"/>
                    <a:gd name="T4" fmla="*/ 2147483647 w 826"/>
                    <a:gd name="T5" fmla="*/ 2147483647 h 942"/>
                    <a:gd name="T6" fmla="*/ 2147483647 w 826"/>
                    <a:gd name="T7" fmla="*/ 2147483647 h 942"/>
                    <a:gd name="T8" fmla="*/ 2147483647 w 826"/>
                    <a:gd name="T9" fmla="*/ 2147483647 h 942"/>
                    <a:gd name="T10" fmla="*/ 2147483647 w 826"/>
                    <a:gd name="T11" fmla="*/ 2147483647 h 942"/>
                    <a:gd name="T12" fmla="*/ 2147483647 w 826"/>
                    <a:gd name="T13" fmla="*/ 2147483647 h 942"/>
                    <a:gd name="T14" fmla="*/ 2147483647 w 826"/>
                    <a:gd name="T15" fmla="*/ 2147483647 h 942"/>
                    <a:gd name="T16" fmla="*/ 2147483647 w 826"/>
                    <a:gd name="T17" fmla="*/ 2147483647 h 942"/>
                    <a:gd name="T18" fmla="*/ 2147483647 w 826"/>
                    <a:gd name="T19" fmla="*/ 2147483647 h 942"/>
                    <a:gd name="T20" fmla="*/ 2147483647 w 826"/>
                    <a:gd name="T21" fmla="*/ 2147483647 h 942"/>
                    <a:gd name="T22" fmla="*/ 2147483647 w 826"/>
                    <a:gd name="T23" fmla="*/ 2147483647 h 942"/>
                    <a:gd name="T24" fmla="*/ 2147483647 w 826"/>
                    <a:gd name="T25" fmla="*/ 2147483647 h 942"/>
                    <a:gd name="T26" fmla="*/ 2147483647 w 826"/>
                    <a:gd name="T27" fmla="*/ 2147483647 h 942"/>
                    <a:gd name="T28" fmla="*/ 2147483647 w 826"/>
                    <a:gd name="T29" fmla="*/ 2147483647 h 942"/>
                    <a:gd name="T30" fmla="*/ 2147483647 w 826"/>
                    <a:gd name="T31" fmla="*/ 2147483647 h 942"/>
                    <a:gd name="T32" fmla="*/ 2147483647 w 826"/>
                    <a:gd name="T33" fmla="*/ 2147483647 h 942"/>
                    <a:gd name="T34" fmla="*/ 2147483647 w 826"/>
                    <a:gd name="T35" fmla="*/ 2147483647 h 942"/>
                    <a:gd name="T36" fmla="*/ 2147483647 w 826"/>
                    <a:gd name="T37" fmla="*/ 2147483647 h 942"/>
                    <a:gd name="T38" fmla="*/ 2147483647 w 826"/>
                    <a:gd name="T39" fmla="*/ 2147483647 h 942"/>
                    <a:gd name="T40" fmla="*/ 2147483647 w 826"/>
                    <a:gd name="T41" fmla="*/ 2147483647 h 942"/>
                    <a:gd name="T42" fmla="*/ 2147483647 w 826"/>
                    <a:gd name="T43" fmla="*/ 2147483647 h 942"/>
                    <a:gd name="T44" fmla="*/ 2147483647 w 826"/>
                    <a:gd name="T45" fmla="*/ 2147483647 h 942"/>
                    <a:gd name="T46" fmla="*/ 2147483647 w 826"/>
                    <a:gd name="T47" fmla="*/ 2147483647 h 942"/>
                    <a:gd name="T48" fmla="*/ 2147483647 w 826"/>
                    <a:gd name="T49" fmla="*/ 2147483647 h 942"/>
                    <a:gd name="T50" fmla="*/ 2147483647 w 826"/>
                    <a:gd name="T51" fmla="*/ 2147483647 h 942"/>
                    <a:gd name="T52" fmla="*/ 2147483647 w 826"/>
                    <a:gd name="T53" fmla="*/ 2147483647 h 942"/>
                    <a:gd name="T54" fmla="*/ 2147483647 w 826"/>
                    <a:gd name="T55" fmla="*/ 2147483647 h 942"/>
                    <a:gd name="T56" fmla="*/ 2147483647 w 826"/>
                    <a:gd name="T57" fmla="*/ 2147483647 h 942"/>
                    <a:gd name="T58" fmla="*/ 2147483647 w 826"/>
                    <a:gd name="T59" fmla="*/ 2147483647 h 942"/>
                    <a:gd name="T60" fmla="*/ 2147483647 w 826"/>
                    <a:gd name="T61" fmla="*/ 2147483647 h 942"/>
                    <a:gd name="T62" fmla="*/ 2147483647 w 826"/>
                    <a:gd name="T63" fmla="*/ 2147483647 h 942"/>
                    <a:gd name="T64" fmla="*/ 2147483647 w 826"/>
                    <a:gd name="T65" fmla="*/ 2147483647 h 942"/>
                    <a:gd name="T66" fmla="*/ 2147483647 w 826"/>
                    <a:gd name="T67" fmla="*/ 2147483647 h 942"/>
                    <a:gd name="T68" fmla="*/ 2147483647 w 826"/>
                    <a:gd name="T69" fmla="*/ 2147483647 h 942"/>
                    <a:gd name="T70" fmla="*/ 2147483647 w 826"/>
                    <a:gd name="T71" fmla="*/ 2147483647 h 942"/>
                    <a:gd name="T72" fmla="*/ 2147483647 w 826"/>
                    <a:gd name="T73" fmla="*/ 2147483647 h 942"/>
                    <a:gd name="T74" fmla="*/ 2147483647 w 826"/>
                    <a:gd name="T75" fmla="*/ 2147483647 h 942"/>
                    <a:gd name="T76" fmla="*/ 2147483647 w 826"/>
                    <a:gd name="T77" fmla="*/ 2147483647 h 942"/>
                    <a:gd name="T78" fmla="*/ 2147483647 w 826"/>
                    <a:gd name="T79" fmla="*/ 2147483647 h 942"/>
                    <a:gd name="T80" fmla="*/ 2147483647 w 826"/>
                    <a:gd name="T81" fmla="*/ 2147483647 h 942"/>
                    <a:gd name="T82" fmla="*/ 2147483647 w 826"/>
                    <a:gd name="T83" fmla="*/ 2147483647 h 942"/>
                    <a:gd name="T84" fmla="*/ 2147483647 w 826"/>
                    <a:gd name="T85" fmla="*/ 2147483647 h 942"/>
                    <a:gd name="T86" fmla="*/ 2147483647 w 826"/>
                    <a:gd name="T87" fmla="*/ 2147483647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2147483647 w 628"/>
                    <a:gd name="T1" fmla="*/ 2147483647 h 712"/>
                    <a:gd name="T2" fmla="*/ 2147483647 w 628"/>
                    <a:gd name="T3" fmla="*/ 2147483647 h 712"/>
                    <a:gd name="T4" fmla="*/ 2147483647 w 628"/>
                    <a:gd name="T5" fmla="*/ 2147483647 h 712"/>
                    <a:gd name="T6" fmla="*/ 2147483647 w 628"/>
                    <a:gd name="T7" fmla="*/ 2147483647 h 712"/>
                    <a:gd name="T8" fmla="*/ 2147483647 w 628"/>
                    <a:gd name="T9" fmla="*/ 2147483647 h 712"/>
                    <a:gd name="T10" fmla="*/ 2147483647 w 628"/>
                    <a:gd name="T11" fmla="*/ 2147483647 h 712"/>
                    <a:gd name="T12" fmla="*/ 2147483647 w 628"/>
                    <a:gd name="T13" fmla="*/ 2147483647 h 712"/>
                    <a:gd name="T14" fmla="*/ 2147483647 w 628"/>
                    <a:gd name="T15" fmla="*/ 2147483647 h 712"/>
                    <a:gd name="T16" fmla="*/ 2147483647 w 628"/>
                    <a:gd name="T17" fmla="*/ 2147483647 h 712"/>
                    <a:gd name="T18" fmla="*/ 2147483647 w 628"/>
                    <a:gd name="T19" fmla="*/ 2147483647 h 712"/>
                    <a:gd name="T20" fmla="*/ 2147483647 w 628"/>
                    <a:gd name="T21" fmla="*/ 2147483647 h 712"/>
                    <a:gd name="T22" fmla="*/ 2147483647 w 628"/>
                    <a:gd name="T23" fmla="*/ 2147483647 h 712"/>
                    <a:gd name="T24" fmla="*/ 2147483647 w 628"/>
                    <a:gd name="T25" fmla="*/ 2147483647 h 712"/>
                    <a:gd name="T26" fmla="*/ 2147483647 w 628"/>
                    <a:gd name="T27" fmla="*/ 2147483647 h 712"/>
                    <a:gd name="T28" fmla="*/ 2147483647 w 628"/>
                    <a:gd name="T29" fmla="*/ 2147483647 h 712"/>
                    <a:gd name="T30" fmla="*/ 2147483647 w 628"/>
                    <a:gd name="T31" fmla="*/ 0 h 712"/>
                    <a:gd name="T32" fmla="*/ 2147483647 w 628"/>
                    <a:gd name="T33" fmla="*/ 2147483647 h 712"/>
                    <a:gd name="T34" fmla="*/ 2147483647 w 628"/>
                    <a:gd name="T35" fmla="*/ 2147483647 h 712"/>
                    <a:gd name="T36" fmla="*/ 2147483647 w 628"/>
                    <a:gd name="T37" fmla="*/ 2147483647 h 712"/>
                    <a:gd name="T38" fmla="*/ 2147483647 w 628"/>
                    <a:gd name="T39" fmla="*/ 2147483647 h 712"/>
                    <a:gd name="T40" fmla="*/ 2147483647 w 628"/>
                    <a:gd name="T41" fmla="*/ 2147483647 h 712"/>
                    <a:gd name="T42" fmla="*/ 2147483647 w 628"/>
                    <a:gd name="T43" fmla="*/ 2147483647 h 712"/>
                    <a:gd name="T44" fmla="*/ 2147483647 w 628"/>
                    <a:gd name="T45" fmla="*/ 2147483647 h 712"/>
                    <a:gd name="T46" fmla="*/ 0 w 628"/>
                    <a:gd name="T47" fmla="*/ 2147483647 h 712"/>
                    <a:gd name="T48" fmla="*/ 2147483647 w 628"/>
                    <a:gd name="T49" fmla="*/ 2147483647 h 712"/>
                    <a:gd name="T50" fmla="*/ 2147483647 w 628"/>
                    <a:gd name="T51" fmla="*/ 2147483647 h 712"/>
                    <a:gd name="T52" fmla="*/ 2147483647 w 628"/>
                    <a:gd name="T53" fmla="*/ 2147483647 h 712"/>
                    <a:gd name="T54" fmla="*/ 2147483647 w 628"/>
                    <a:gd name="T55" fmla="*/ 2147483647 h 712"/>
                    <a:gd name="T56" fmla="*/ 2147483647 w 628"/>
                    <a:gd name="T57" fmla="*/ 2147483647 h 712"/>
                    <a:gd name="T58" fmla="*/ 2147483647 w 628"/>
                    <a:gd name="T59" fmla="*/ 2147483647 h 712"/>
                    <a:gd name="T60" fmla="*/ 2147483647 w 628"/>
                    <a:gd name="T61" fmla="*/ 2147483647 h 712"/>
                    <a:gd name="T62" fmla="*/ 0 w 628"/>
                    <a:gd name="T63" fmla="*/ 2147483647 h 712"/>
                    <a:gd name="T64" fmla="*/ 2147483647 w 628"/>
                    <a:gd name="T65" fmla="*/ 2147483647 h 712"/>
                    <a:gd name="T66" fmla="*/ 2147483647 w 628"/>
                    <a:gd name="T67" fmla="*/ 2147483647 h 712"/>
                    <a:gd name="T68" fmla="*/ 2147483647 w 628"/>
                    <a:gd name="T69" fmla="*/ 2147483647 h 712"/>
                    <a:gd name="T70" fmla="*/ 2147483647 w 628"/>
                    <a:gd name="T71" fmla="*/ 2147483647 h 712"/>
                    <a:gd name="T72" fmla="*/ 2147483647 w 628"/>
                    <a:gd name="T73" fmla="*/ 2147483647 h 712"/>
                    <a:gd name="T74" fmla="*/ 2147483647 w 628"/>
                    <a:gd name="T75" fmla="*/ 2147483647 h 712"/>
                    <a:gd name="T76" fmla="*/ 2147483647 w 628"/>
                    <a:gd name="T77" fmla="*/ 2147483647 h 712"/>
                    <a:gd name="T78" fmla="*/ 2147483647 w 628"/>
                    <a:gd name="T79" fmla="*/ 2147483647 h 712"/>
                    <a:gd name="T80" fmla="*/ 2147483647 w 628"/>
                    <a:gd name="T81" fmla="*/ 2147483647 h 712"/>
                    <a:gd name="T82" fmla="*/ 2147483647 w 628"/>
                    <a:gd name="T83" fmla="*/ 2147483647 h 712"/>
                    <a:gd name="T84" fmla="*/ 2147483647 w 628"/>
                    <a:gd name="T85" fmla="*/ 2147483647 h 712"/>
                    <a:gd name="T86" fmla="*/ 2147483647 w 628"/>
                    <a:gd name="T87" fmla="*/ 2147483647 h 712"/>
                    <a:gd name="T88" fmla="*/ 2147483647 w 628"/>
                    <a:gd name="T89" fmla="*/ 2147483647 h 712"/>
                    <a:gd name="T90" fmla="*/ 2147483647 w 628"/>
                    <a:gd name="T91" fmla="*/ 2147483647 h 712"/>
                    <a:gd name="T92" fmla="*/ 2147483647 w 628"/>
                    <a:gd name="T93" fmla="*/ 2147483647 h 712"/>
                    <a:gd name="T94" fmla="*/ 2147483647 w 628"/>
                    <a:gd name="T95" fmla="*/ 2147483647 h 712"/>
                    <a:gd name="T96" fmla="*/ 2147483647 w 628"/>
                    <a:gd name="T97" fmla="*/ 2147483647 h 712"/>
                    <a:gd name="T98" fmla="*/ 2147483647 w 628"/>
                    <a:gd name="T99" fmla="*/ 2147483647 h 712"/>
                    <a:gd name="T100" fmla="*/ 2147483647 w 628"/>
                    <a:gd name="T101" fmla="*/ 2147483647 h 712"/>
                    <a:gd name="T102" fmla="*/ 2147483647 w 628"/>
                    <a:gd name="T103" fmla="*/ 2147483647 h 712"/>
                    <a:gd name="T104" fmla="*/ 2147483647 w 628"/>
                    <a:gd name="T105" fmla="*/ 2147483647 h 712"/>
                    <a:gd name="T106" fmla="*/ 2147483647 w 628"/>
                    <a:gd name="T107" fmla="*/ 2147483647 h 712"/>
                    <a:gd name="T108" fmla="*/ 2147483647 w 628"/>
                    <a:gd name="T109" fmla="*/ 2147483647 h 712"/>
                    <a:gd name="T110" fmla="*/ 2147483647 w 628"/>
                    <a:gd name="T111" fmla="*/ 2147483647 h 712"/>
                    <a:gd name="T112" fmla="*/ 2147483647 w 628"/>
                    <a:gd name="T113" fmla="*/ 2147483647 h 712"/>
                    <a:gd name="T114" fmla="*/ 2147483647 w 628"/>
                    <a:gd name="T115" fmla="*/ 2147483647 h 712"/>
                    <a:gd name="T116" fmla="*/ 2147483647 w 628"/>
                    <a:gd name="T117" fmla="*/ 2147483647 h 712"/>
                    <a:gd name="T118" fmla="*/ 2147483647 w 628"/>
                    <a:gd name="T119" fmla="*/ 2147483647 h 712"/>
                    <a:gd name="T120" fmla="*/ 2147483647 w 628"/>
                    <a:gd name="T121" fmla="*/ 2147483647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2147483647 w 972"/>
                <a:gd name="T1" fmla="*/ 2147483647 h 548"/>
                <a:gd name="T2" fmla="*/ 2147483647 w 972"/>
                <a:gd name="T3" fmla="*/ 2147483647 h 548"/>
                <a:gd name="T4" fmla="*/ 2147483647 w 972"/>
                <a:gd name="T5" fmla="*/ 2147483647 h 548"/>
                <a:gd name="T6" fmla="*/ 2147483647 w 972"/>
                <a:gd name="T7" fmla="*/ 2147483647 h 548"/>
                <a:gd name="T8" fmla="*/ 2147483647 w 972"/>
                <a:gd name="T9" fmla="*/ 2147483647 h 548"/>
                <a:gd name="T10" fmla="*/ 2147483647 w 972"/>
                <a:gd name="T11" fmla="*/ 2147483647 h 548"/>
                <a:gd name="T12" fmla="*/ 2147483647 w 972"/>
                <a:gd name="T13" fmla="*/ 2147483647 h 548"/>
                <a:gd name="T14" fmla="*/ 2147483647 w 972"/>
                <a:gd name="T15" fmla="*/ 2147483647 h 548"/>
                <a:gd name="T16" fmla="*/ 2147483647 w 972"/>
                <a:gd name="T17" fmla="*/ 2147483647 h 548"/>
                <a:gd name="T18" fmla="*/ 2147483647 w 972"/>
                <a:gd name="T19" fmla="*/ 2147483647 h 548"/>
                <a:gd name="T20" fmla="*/ 2147483647 w 972"/>
                <a:gd name="T21" fmla="*/ 2147483647 h 548"/>
                <a:gd name="T22" fmla="*/ 2147483647 w 972"/>
                <a:gd name="T23" fmla="*/ 2147483647 h 548"/>
                <a:gd name="T24" fmla="*/ 2147483647 w 972"/>
                <a:gd name="T25" fmla="*/ 2147483647 h 548"/>
                <a:gd name="T26" fmla="*/ 2147483647 w 972"/>
                <a:gd name="T27" fmla="*/ 2147483647 h 548"/>
                <a:gd name="T28" fmla="*/ 2147483647 w 972"/>
                <a:gd name="T29" fmla="*/ 2147483647 h 548"/>
                <a:gd name="T30" fmla="*/ 2147483647 w 972"/>
                <a:gd name="T31" fmla="*/ 2147483647 h 548"/>
                <a:gd name="T32" fmla="*/ 2147483647 w 972"/>
                <a:gd name="T33" fmla="*/ 0 h 548"/>
                <a:gd name="T34" fmla="*/ 2147483647 w 972"/>
                <a:gd name="T35" fmla="*/ 2147483647 h 548"/>
                <a:gd name="T36" fmla="*/ 2147483647 w 972"/>
                <a:gd name="T37" fmla="*/ 2147483647 h 548"/>
                <a:gd name="T38" fmla="*/ 2147483647 w 972"/>
                <a:gd name="T39" fmla="*/ 2147483647 h 548"/>
                <a:gd name="T40" fmla="*/ 2147483647 w 972"/>
                <a:gd name="T41" fmla="*/ 2147483647 h 548"/>
                <a:gd name="T42" fmla="*/ 2147483647 w 972"/>
                <a:gd name="T43" fmla="*/ 2147483647 h 548"/>
                <a:gd name="T44" fmla="*/ 2147483647 w 972"/>
                <a:gd name="T45" fmla="*/ 2147483647 h 548"/>
                <a:gd name="T46" fmla="*/ 2147483647 w 972"/>
                <a:gd name="T47" fmla="*/ 2147483647 h 548"/>
                <a:gd name="T48" fmla="*/ 2147483647 w 972"/>
                <a:gd name="T49" fmla="*/ 2147483647 h 548"/>
                <a:gd name="T50" fmla="*/ 2147483647 w 972"/>
                <a:gd name="T51" fmla="*/ 2147483647 h 548"/>
                <a:gd name="T52" fmla="*/ 2147483647 w 972"/>
                <a:gd name="T53" fmla="*/ 2147483647 h 548"/>
                <a:gd name="T54" fmla="*/ 2147483647 w 972"/>
                <a:gd name="T55" fmla="*/ 2147483647 h 548"/>
                <a:gd name="T56" fmla="*/ 2147483647 w 972"/>
                <a:gd name="T57" fmla="*/ 2147483647 h 548"/>
                <a:gd name="T58" fmla="*/ 2147483647 w 972"/>
                <a:gd name="T59" fmla="*/ 2147483647 h 548"/>
                <a:gd name="T60" fmla="*/ 2026939427 w 972"/>
                <a:gd name="T61" fmla="*/ 2147483647 h 548"/>
                <a:gd name="T62" fmla="*/ 0 w 972"/>
                <a:gd name="T63" fmla="*/ 2147483647 h 548"/>
                <a:gd name="T64" fmla="*/ 2147483647 w 972"/>
                <a:gd name="T65" fmla="*/ 2147483647 h 548"/>
                <a:gd name="T66" fmla="*/ 2147483647 w 972"/>
                <a:gd name="T67" fmla="*/ 2147483647 h 548"/>
                <a:gd name="T68" fmla="*/ 2147483647 w 972"/>
                <a:gd name="T69" fmla="*/ 2147483647 h 548"/>
                <a:gd name="T70" fmla="*/ 2147483647 w 972"/>
                <a:gd name="T71" fmla="*/ 2147483647 h 548"/>
                <a:gd name="T72" fmla="*/ 2147483647 w 972"/>
                <a:gd name="T73" fmla="*/ 2147483647 h 548"/>
                <a:gd name="T74" fmla="*/ 2147483647 w 972"/>
                <a:gd name="T75" fmla="*/ 2147483647 h 548"/>
                <a:gd name="T76" fmla="*/ 2147483647 w 972"/>
                <a:gd name="T77" fmla="*/ 2147483647 h 548"/>
                <a:gd name="T78" fmla="*/ 2147483647 w 972"/>
                <a:gd name="T79" fmla="*/ 2147483647 h 548"/>
                <a:gd name="T80" fmla="*/ 2147483647 w 972"/>
                <a:gd name="T81" fmla="*/ 2147483647 h 548"/>
                <a:gd name="T82" fmla="*/ 2147483647 w 972"/>
                <a:gd name="T83" fmla="*/ 2147483647 h 548"/>
                <a:gd name="T84" fmla="*/ 2147483647 w 972"/>
                <a:gd name="T85" fmla="*/ 2147483647 h 548"/>
                <a:gd name="T86" fmla="*/ 2147483647 w 972"/>
                <a:gd name="T87" fmla="*/ 2147483647 h 548"/>
                <a:gd name="T88" fmla="*/ 2147483647 w 972"/>
                <a:gd name="T89" fmla="*/ 2147483647 h 548"/>
                <a:gd name="T90" fmla="*/ 2147483647 w 972"/>
                <a:gd name="T91" fmla="*/ 2147483647 h 548"/>
                <a:gd name="T92" fmla="*/ 2147483647 w 972"/>
                <a:gd name="T93" fmla="*/ 2147483647 h 548"/>
                <a:gd name="T94" fmla="*/ 2147483647 w 972"/>
                <a:gd name="T95" fmla="*/ 2147483647 h 548"/>
                <a:gd name="T96" fmla="*/ 2147483647 w 972"/>
                <a:gd name="T97" fmla="*/ 2147483647 h 548"/>
                <a:gd name="T98" fmla="*/ 2147483647 w 972"/>
                <a:gd name="T99" fmla="*/ 2147483647 h 548"/>
                <a:gd name="T100" fmla="*/ 2147483647 w 972"/>
                <a:gd name="T101" fmla="*/ 2147483647 h 548"/>
                <a:gd name="T102" fmla="*/ 2147483647 w 972"/>
                <a:gd name="T103" fmla="*/ 2147483647 h 548"/>
                <a:gd name="T104" fmla="*/ 2147483647 w 972"/>
                <a:gd name="T105" fmla="*/ 2147483647 h 548"/>
                <a:gd name="T106" fmla="*/ 2147483647 w 972"/>
                <a:gd name="T107" fmla="*/ 2147483647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61D25C-78A1-41FF-91B4-71D2F73D6744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908189-8F18-4E94-9865-A68499894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5" r:id="rId9"/>
    <p:sldLayoutId id="2147484393" r:id="rId10"/>
    <p:sldLayoutId id="214748439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4786313"/>
            <a:ext cx="8001000" cy="1857375"/>
          </a:xfrm>
          <a:prstGeom prst="roundRect">
            <a:avLst>
              <a:gd name="adj" fmla="val 25463"/>
            </a:avLst>
          </a:prstGeom>
          <a:solidFill>
            <a:srgbClr val="FFFF00"/>
          </a:solidFill>
        </p:spPr>
        <p:txBody>
          <a:bodyPr rtlCol="0"/>
          <a:lstStyle/>
          <a:p>
            <a:pPr algn="ctr" eaLnBrk="1" fontAlgn="auto" hangingPunct="1">
              <a:lnSpc>
                <a:spcPct val="80000"/>
              </a:lnSpc>
              <a:buClr>
                <a:srgbClr val="7E9632"/>
              </a:buClr>
              <a:buFont typeface="Wingdings 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Проект  бюджета Елизаветовского сельского поселения Азовского района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 eaLnBrk="1" fontAlgn="auto" hangingPunct="1">
              <a:lnSpc>
                <a:spcPct val="80000"/>
              </a:lnSpc>
              <a:buClr>
                <a:srgbClr val="7E9632"/>
              </a:buClr>
              <a:buFont typeface="Wingdings 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на 2021 год и на плановый период 2022 и 20</a:t>
            </a:r>
            <a:r>
              <a:rPr lang="en-US" sz="2400" b="1" dirty="0" smtClean="0">
                <a:solidFill>
                  <a:srgbClr val="002060"/>
                </a:solidFill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smtClean="0">
                <a:solidFill>
                  <a:srgbClr val="002060"/>
                </a:solidFill>
              </a:rPr>
              <a:t>гг.</a:t>
            </a:r>
            <a:endParaRPr lang="ru-RU" sz="2400" dirty="0" smtClean="0">
              <a:solidFill>
                <a:srgbClr val="002060"/>
              </a:solidFill>
            </a:endParaRPr>
          </a:p>
          <a:p>
            <a:pPr eaLnBrk="1" fontAlgn="auto" hangingPunct="1">
              <a:lnSpc>
                <a:spcPct val="80000"/>
              </a:lnSpc>
              <a:buClr>
                <a:srgbClr val="7E9632"/>
              </a:buClr>
              <a:buFont typeface="Wingdings 2" charset="2"/>
              <a:buNone/>
              <a:defRPr/>
            </a:pP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97530" y="285728"/>
            <a:ext cx="823488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Бюджет для граждан</a:t>
            </a:r>
          </a:p>
        </p:txBody>
      </p:sp>
      <p:sp>
        <p:nvSpPr>
          <p:cNvPr id="3076" name="AutoShape 6" descr="https://zoryanyy.tv/upload/iblock/ae9/ae9f70a918def7fd9f598a4e3c372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AutoShape 8" descr="https://zoryanyy.tv/upload/iblock/ae9/ae9f70a918def7fd9f598a4e3c372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8" name="AutoShape 7" descr="https://www.dailycashdollar.com/wp-content/uploads/2019/10/Common-Fact-2020-Saves-and-Invest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AutoShape 9" descr="https://www.dailycashdollar.com/wp-content/uploads/2019/10/Common-Fact-2020-Saves-and-Invest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0" name="AutoShape 11" descr="https://www.gz-spb.ru/sites/default/files/news-announce/financial-budget-planning-new-year-growth-income-copy-space-financial-budget-planning-new-year-growth-1538963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1" name="AutoShape 13" descr="https://www.gz-spb.ru/sites/default/files/news-announce/financial-budget-planning-new-year-growth-income-copy-space-financial-budget-planning-new-year-growth-1538963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AutoShape 15" descr="https://149361369.v2.pressablecdn.com/wp-content/uploads/2020-Budget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" name="AutoShape 17" descr="https://mega-u.ru/sites/default/files/styles/thumbnail/public/55_194.jpg?itok=WRsGPw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420888"/>
            <a:ext cx="4104457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12291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i="1">
                <a:cs typeface="Arial" charset="0"/>
              </a:rPr>
              <a:t>Межбюджетные трансферты</a:t>
            </a:r>
            <a:r>
              <a:rPr lang="ru-RU" altLang="ru-RU">
                <a:cs typeface="Arial" charset="0"/>
              </a:rPr>
              <a:t> – </a:t>
            </a:r>
          </a:p>
          <a:p>
            <a:pPr algn="ctr"/>
            <a:r>
              <a:rPr lang="ru-RU" altLang="ru-RU" sz="1600">
                <a:cs typeface="Arial" charset="0"/>
              </a:rPr>
              <a:t>это средства,</a:t>
            </a:r>
          </a:p>
          <a:p>
            <a:pPr algn="ctr"/>
            <a:r>
              <a:rPr lang="ru-RU" altLang="ru-RU" sz="1600">
                <a:cs typeface="Arial" charset="0"/>
              </a:rPr>
              <a:t>предоставляемые одним бюджетом</a:t>
            </a:r>
          </a:p>
          <a:p>
            <a:pPr algn="ctr"/>
            <a:r>
              <a:rPr lang="ru-RU" altLang="ru-RU" sz="1600">
                <a:cs typeface="Arial" charset="0"/>
              </a:rPr>
              <a:t>бюджетной системы Российской Федерации</a:t>
            </a:r>
          </a:p>
          <a:p>
            <a:pPr algn="ctr"/>
            <a:r>
              <a:rPr lang="ru-RU" altLang="ru-RU" sz="1600">
                <a:cs typeface="Arial" charset="0"/>
              </a:rPr>
              <a:t>другому бюджету бюджетной системы </a:t>
            </a:r>
          </a:p>
          <a:p>
            <a:pPr algn="ctr"/>
            <a:r>
              <a:rPr lang="ru-RU" altLang="ru-RU" sz="1600">
                <a:cs typeface="Arial" charset="0"/>
              </a:rPr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230438"/>
            <a:ext cx="2017713" cy="26384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prstDash val="sysDash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</a:rPr>
              <a:t>Дотации</a:t>
            </a:r>
            <a:r>
              <a:rPr lang="ru-RU" i="1" dirty="0">
                <a:latin typeface="+mn-lt"/>
              </a:rPr>
              <a:t> </a:t>
            </a:r>
            <a:r>
              <a:rPr lang="ru-RU" sz="1400" i="1" dirty="0">
                <a:latin typeface="+mn-lt"/>
              </a:rPr>
              <a:t>(</a:t>
            </a:r>
            <a:r>
              <a:rPr lang="ru-RU" sz="1400" dirty="0">
                <a:latin typeface="+mn-lt"/>
              </a:rPr>
              <a:t>от лат. "</a:t>
            </a:r>
            <a:r>
              <a:rPr lang="en-US" sz="1400" dirty="0" err="1">
                <a:latin typeface="+mn-lt"/>
              </a:rPr>
              <a:t>Dotatio</a:t>
            </a:r>
            <a:r>
              <a:rPr lang="ru-RU" sz="1400" dirty="0">
                <a:latin typeface="+mn-lt"/>
              </a:rPr>
              <a:t>" – дар, пожертвование</a:t>
            </a:r>
            <a:r>
              <a:rPr lang="ru-RU" sz="1400" i="1" dirty="0">
                <a:latin typeface="+mn-lt"/>
              </a:rPr>
              <a:t>) – </a:t>
            </a:r>
            <a:r>
              <a:rPr lang="ru-RU" sz="1400" dirty="0">
                <a:latin typeface="+mn-lt"/>
              </a:rPr>
              <a:t>предоставляются без определения конкретной цели их использования</a:t>
            </a:r>
            <a:endParaRPr lang="ru-RU" sz="1400" i="1" dirty="0">
              <a:latin typeface="+mn-lt"/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Субвенции</a:t>
            </a:r>
            <a:r>
              <a:rPr lang="ru-RU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(от лат. "</a:t>
            </a:r>
            <a:r>
              <a:rPr lang="en-US" sz="1400" dirty="0" err="1">
                <a:latin typeface="+mn-lt"/>
              </a:rPr>
              <a:t>Subvenire</a:t>
            </a:r>
            <a:r>
              <a:rPr lang="ru-RU" sz="1400" dirty="0">
                <a:latin typeface="+mn-lt"/>
              </a:rPr>
              <a:t>" –</a:t>
            </a:r>
            <a:r>
              <a:rPr lang="en-US" sz="1400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>
              <a:latin typeface="+mn-lt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Субсидии</a:t>
            </a:r>
            <a:r>
              <a:rPr lang="ru-RU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(от лат. "</a:t>
            </a:r>
            <a:r>
              <a:rPr lang="en-US" sz="1400" dirty="0" err="1">
                <a:latin typeface="+mn-lt"/>
              </a:rPr>
              <a:t>Subsidium</a:t>
            </a:r>
            <a:r>
              <a:rPr lang="ru-RU" sz="1400" dirty="0">
                <a:latin typeface="+mn-lt"/>
              </a:rPr>
              <a:t>" – поддержка) – предоставляются на условиях долевого </a:t>
            </a:r>
            <a:r>
              <a:rPr lang="ru-RU" sz="1400" dirty="0" err="1">
                <a:latin typeface="+mn-lt"/>
              </a:rPr>
              <a:t>софинансирования</a:t>
            </a:r>
            <a:r>
              <a:rPr lang="ru-RU" sz="1400" dirty="0">
                <a:latin typeface="+mn-lt"/>
              </a:rPr>
              <a:t>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230438"/>
            <a:ext cx="2305050" cy="22780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Иные межбюджетные трансферты</a:t>
            </a:r>
            <a:r>
              <a:rPr lang="ru-RU" dirty="0">
                <a:latin typeface="+mn-lt"/>
              </a:rPr>
              <a:t> – </a:t>
            </a:r>
            <a:r>
              <a:rPr lang="ru-RU" sz="1400" dirty="0">
                <a:latin typeface="+mn-lt"/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700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1600" b="1" i="1" kern="0" dirty="0" smtClean="0">
                <a:solidFill>
                  <a:srgbClr val="CC3300"/>
                </a:solidFill>
              </a:rPr>
              <a:t>Межбюджетные отношения</a:t>
            </a:r>
            <a:r>
              <a:rPr lang="ru-RU" altLang="ru-RU" sz="1600" kern="0" dirty="0" smtClean="0">
                <a:solidFill>
                  <a:srgbClr val="CC3300"/>
                </a:solidFill>
              </a:rPr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1600" kern="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765175"/>
            <a:ext cx="7489825" cy="5400675"/>
          </a:xfrm>
        </p:spPr>
        <p:txBody>
          <a:bodyPr rtlCol="0"/>
          <a:lstStyle/>
          <a:p>
            <a:pPr algn="just" eaLnBrk="1" fontAlgn="auto" hangingPunct="1">
              <a:lnSpc>
                <a:spcPct val="80000"/>
              </a:lnSpc>
              <a:buClr>
                <a:srgbClr val="7E9632"/>
              </a:buClr>
              <a:buFont typeface="Wingdings 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fontAlgn="auto" hangingPunct="1">
              <a:lnSpc>
                <a:spcPct val="80000"/>
              </a:lnSpc>
              <a:buClr>
                <a:srgbClr val="7E9632"/>
              </a:buClr>
              <a:buFont typeface="Wingdings 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 бюджета поселения на 2021 год запланированы в сумме 11 172,1 тыс. рублей, на 2022 год в сумме 11 402,2 тыс. рублей, на 2023 год – 11 297,4 тыс. рублей. Собственные доходы бюджета сельского поселения в 2021 году составляют 5 285,3 тыс. рублей, в 2022 и 2023 году 5 410,5 тыс. рублей и 5 525,7 тыс. рублей соответственно. Основным источником собственных доходов являются имущественные налоги (налог на имущество физических лиц и земельный налог). Безвозмездные поступления составят 5 886,8 тыс. рублей в 2021 году,                        5 991,7 тыс. рублей в 2022 году и 5 771,7 тыс. рублей в 2023 году. </a:t>
            </a:r>
            <a:endParaRPr lang="ru-RU" sz="27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800" b="1" i="1" u="sng" dirty="0" smtClean="0"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Объём поступлений доходов бюджета Елизаветовского сельского поселения Азовского района  на 2021 год</a:t>
            </a:r>
            <a:r>
              <a:rPr lang="ru-RU" altLang="ru-RU" sz="1800" b="1" kern="0" dirty="0" smtClean="0">
                <a:latin typeface="Arial" charset="0"/>
              </a:rPr>
              <a:t/>
            </a:r>
            <a:br>
              <a:rPr lang="ru-RU" altLang="ru-RU" sz="1800" b="1" kern="0" dirty="0" smtClean="0">
                <a:latin typeface="Arial" charset="0"/>
              </a:rPr>
            </a:br>
            <a:endParaRPr lang="ru-RU" altLang="ru-RU" sz="2000" b="1" kern="0" dirty="0" smtClean="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63" y="928688"/>
            <a:ext cx="45005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ДОХОДЫ БЮДЖЕТА 11 172,1 </a:t>
            </a:r>
            <a:r>
              <a:rPr lang="ru-RU" altLang="ru-RU" b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b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тыс. руб. 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643063" y="1357313"/>
            <a:ext cx="5000625" cy="714375"/>
          </a:xfrm>
          <a:prstGeom prst="flowChartAlternateProcess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600,9 тыс. руб.</a:t>
            </a:r>
          </a:p>
        </p:txBody>
      </p:sp>
      <p:sp>
        <p:nvSpPr>
          <p:cNvPr id="14341" name="Блок-схема: альтернативный процесс 8"/>
          <p:cNvSpPr>
            <a:spLocks noChangeArrowheads="1"/>
          </p:cNvSpPr>
          <p:nvPr/>
        </p:nvSpPr>
        <p:spPr bwMode="auto">
          <a:xfrm>
            <a:off x="1643063" y="2214563"/>
            <a:ext cx="5000625" cy="714375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1111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</a:p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1 824,1 тыс. руб.</a:t>
            </a:r>
          </a:p>
        </p:txBody>
      </p:sp>
      <p:sp>
        <p:nvSpPr>
          <p:cNvPr id="14342" name="Блок-схема: альтернативный процесс 10"/>
          <p:cNvSpPr>
            <a:spLocks noChangeArrowheads="1"/>
          </p:cNvSpPr>
          <p:nvPr/>
        </p:nvSpPr>
        <p:spPr bwMode="auto">
          <a:xfrm>
            <a:off x="1643063" y="3071813"/>
            <a:ext cx="5000625" cy="714375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Налоги на имущество  </a:t>
            </a:r>
          </a:p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2 724,9  тыс. руб.</a:t>
            </a:r>
          </a:p>
        </p:txBody>
      </p:sp>
      <p:sp>
        <p:nvSpPr>
          <p:cNvPr id="14343" name="Блок-схема: альтернативный процесс 11"/>
          <p:cNvSpPr>
            <a:spLocks noChangeArrowheads="1"/>
          </p:cNvSpPr>
          <p:nvPr/>
        </p:nvSpPr>
        <p:spPr bwMode="auto">
          <a:xfrm>
            <a:off x="1643063" y="3929063"/>
            <a:ext cx="5000625" cy="6477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28,5 тыс. руб.</a:t>
            </a:r>
          </a:p>
        </p:txBody>
      </p:sp>
      <p:sp>
        <p:nvSpPr>
          <p:cNvPr id="14344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643063" y="4714875"/>
            <a:ext cx="5072062" cy="919163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Доходы  от использования  имущества находящегося в муниципальной собственности  </a:t>
            </a:r>
          </a:p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88,9 тыс. руб.</a:t>
            </a:r>
          </a:p>
        </p:txBody>
      </p:sp>
      <p:sp>
        <p:nvSpPr>
          <p:cNvPr id="14345" name="Блок-схема: альтернативный процесс 13"/>
          <p:cNvSpPr>
            <a:spLocks noChangeArrowheads="1"/>
          </p:cNvSpPr>
          <p:nvPr/>
        </p:nvSpPr>
        <p:spPr bwMode="auto">
          <a:xfrm>
            <a:off x="1714500" y="5929313"/>
            <a:ext cx="5000625" cy="6477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5 886,8 тыс. руб.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277813"/>
            <a:ext cx="8572500" cy="1139825"/>
          </a:xfrm>
        </p:spPr>
        <p:txBody>
          <a:bodyPr/>
          <a:lstStyle/>
          <a:p>
            <a:pPr algn="ctr" eaLnBrk="1" hangingPunct="1"/>
            <a:r>
              <a:rPr lang="ru-RU" altLang="ru-RU" sz="2900" b="1" i="1" u="sng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Елизаветовского сельского поселения в 2021 году</a:t>
            </a:r>
            <a:r>
              <a:rPr lang="ru-RU" altLang="ru-RU" sz="29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altLang="ru-RU" sz="1600" b="1" i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3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571625"/>
          <a:ext cx="836295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r:id="rId5" imgW="8364437" imgH="4895512" progId="Excel.Chart.8">
                  <p:embed/>
                </p:oleObj>
              </mc:Choice>
              <mc:Fallback>
                <p:oleObj r:id="rId5" imgW="8364437" imgH="4895512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1625"/>
                        <a:ext cx="8362950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391525" cy="8112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i="1" u="sng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Объём поступлений доходов бюджета Елизаветовского сельского поселения Азовского района  на 2021 - 2023 годы</a:t>
            </a:r>
            <a:endParaRPr lang="ru-RU" altLang="ru-RU" sz="2200" b="1" i="1" u="sng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ebuchet MS" pitchFamily="34" charset="0"/>
            </a:endParaRP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630238" y="1071563"/>
            <a:ext cx="3868737" cy="701675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 2"/>
              <a:buNone/>
              <a:defRPr/>
            </a:pPr>
            <a:endParaRPr lang="ru-RU" alt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alt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alt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 г – 11 402,2 тыс. руб.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630239" y="1785926"/>
          <a:ext cx="3798886" cy="495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9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857250"/>
            <a:ext cx="3887788" cy="8429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2023г – 11 297,4 тыс. руб.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</p:nvPr>
        </p:nvGraphicFramePr>
        <p:xfrm>
          <a:off x="4857752" y="1772816"/>
          <a:ext cx="3887788" cy="494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929188" y="4929188"/>
            <a:ext cx="3786187" cy="10715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</a:p>
          <a:p>
            <a:pPr algn="ctr"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94,3 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9188" y="6072188"/>
            <a:ext cx="3786187" cy="6429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5 771,7 тыс. руб.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1113"/>
            <a:ext cx="8858250" cy="58578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2400" b="1" i="1" u="sng" smtClean="0">
                <a:solidFill>
                  <a:srgbClr val="002060"/>
                </a:solidFill>
                <a:latin typeface="Arial" charset="0"/>
              </a:rPr>
              <a:t>Объем безвозмездных поступлений бюджета Елизаветовского сельского поселения на 2020-2022 г.г. 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371786" y="332656"/>
          <a:ext cx="859270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23850" y="142875"/>
            <a:ext cx="85344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 бюджета поселения на 2021 год запланированы в сумме 11 72,1 тыс. рублей, на 2022 год в сумме 11 402,2 тыс. рублей, на 2023 год – 11 297,4 тыс. рублей. </a:t>
            </a:r>
          </a:p>
          <a:p>
            <a:pPr algn="just">
              <a:defRPr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Расходы бюджета Елизаветовского сельского поселения Азовского района осуществляются по муниципальным программам сельского поселения.   На реализацию принятых муниципальных программ Елизаветовского сельского поселения предусмотрено в 2021 году 10 617,1 тыс. рублей, в 2022 году 10 824,0 тыс. рублей, в 2023 году 10 659,4 тыс.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рублей. Непрограммные расходы в бюджете сельского поселения в 2021 году составляют 555,0 тыс. рублей; в 2022 году – 578,2 тыс. рублей, а в 2023 году – 638,0 тыс. рублей, что составляет 5,0 % от общего объема расходов в 2021 году, 5,1 % в 2022 году, и 5,6 % в 2023 году.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7850188" cy="12414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800" b="1" i="1" u="sng" smtClean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ebuchet MS" pitchFamily="34" charset="0"/>
              </a:rPr>
              <a:t>Доля муниципальных программ в общем объеме расходов, запланированных на реализацию муниципальных программ Елизаветовского сельского поселения в 2021г.</a:t>
            </a:r>
          </a:p>
        </p:txBody>
      </p:sp>
      <p:sp>
        <p:nvSpPr>
          <p:cNvPr id="23555" name="Скругленный прямоугольник 22"/>
          <p:cNvSpPr>
            <a:spLocks noChangeArrowheads="1"/>
          </p:cNvSpPr>
          <p:nvPr/>
        </p:nvSpPr>
        <p:spPr bwMode="auto">
          <a:xfrm>
            <a:off x="500062" y="1700213"/>
            <a:ext cx="3999929" cy="7143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200" b="1" dirty="0"/>
              <a:t>Энергосбережение и повышение энергетической эффективности в Елизаветовском сельском поселении  0,1%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23556" name="Скругленный прямоугольник 22"/>
          <p:cNvSpPr>
            <a:spLocks noChangeArrowheads="1"/>
          </p:cNvSpPr>
          <p:nvPr/>
        </p:nvSpPr>
        <p:spPr bwMode="auto">
          <a:xfrm>
            <a:off x="539749" y="2492375"/>
            <a:ext cx="3960241" cy="64859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200" b="1" dirty="0"/>
              <a:t>Благоустройство территории Елизаветовского сельского поселения </a:t>
            </a:r>
          </a:p>
          <a:p>
            <a:pPr algn="ctr">
              <a:defRPr/>
            </a:pPr>
            <a:r>
              <a:rPr lang="ru-RU" altLang="ru-RU" sz="1200" dirty="0"/>
              <a:t>1,9 %</a:t>
            </a:r>
          </a:p>
        </p:txBody>
      </p:sp>
      <p:sp>
        <p:nvSpPr>
          <p:cNvPr id="23557" name="Скругленный прямоугольник 22"/>
          <p:cNvSpPr>
            <a:spLocks noChangeArrowheads="1"/>
          </p:cNvSpPr>
          <p:nvPr/>
        </p:nvSpPr>
        <p:spPr bwMode="auto">
          <a:xfrm>
            <a:off x="539750" y="5229201"/>
            <a:ext cx="4176266" cy="5572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200" b="1" dirty="0"/>
              <a:t>Развитие физической культуры и спорта Елизаветовского сельского поселения</a:t>
            </a:r>
          </a:p>
          <a:p>
            <a:pPr algn="ctr">
              <a:defRPr/>
            </a:pPr>
            <a:r>
              <a:rPr lang="ru-RU" altLang="ru-RU" sz="1200" dirty="0"/>
              <a:t>0.1 %</a:t>
            </a:r>
          </a:p>
        </p:txBody>
      </p:sp>
      <p:sp>
        <p:nvSpPr>
          <p:cNvPr id="23558" name="Скругленный прямоугольник 22"/>
          <p:cNvSpPr>
            <a:spLocks noChangeArrowheads="1"/>
          </p:cNvSpPr>
          <p:nvPr/>
        </p:nvSpPr>
        <p:spPr bwMode="auto">
          <a:xfrm>
            <a:off x="539750" y="4143374"/>
            <a:ext cx="4176266" cy="10001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200" b="1" dirty="0"/>
              <a:t>Участие в предупреждении и ликвидации последствий чрезвычайных ситуаций в границах Елизаветовского сельского поселения, обеспечение пожарной безопасности и безопасности людей на водных объектах </a:t>
            </a:r>
            <a:r>
              <a:rPr lang="ru-RU" altLang="ru-RU" sz="1200" b="1" dirty="0"/>
              <a:t>0,4 %</a:t>
            </a:r>
          </a:p>
        </p:txBody>
      </p:sp>
      <p:sp>
        <p:nvSpPr>
          <p:cNvPr id="23559" name="Скругленный прямоугольник 22"/>
          <p:cNvSpPr>
            <a:spLocks noChangeArrowheads="1"/>
          </p:cNvSpPr>
          <p:nvPr/>
        </p:nvSpPr>
        <p:spPr bwMode="auto">
          <a:xfrm>
            <a:off x="539750" y="3286124"/>
            <a:ext cx="4032250" cy="71893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endParaRPr lang="ru-RU" altLang="ru-RU" sz="900" b="1" dirty="0"/>
          </a:p>
          <a:p>
            <a:pPr algn="ctr">
              <a:defRPr/>
            </a:pPr>
            <a:endParaRPr lang="ru-RU" altLang="ru-RU" sz="900" b="1" dirty="0"/>
          </a:p>
          <a:p>
            <a:pPr algn="ctr">
              <a:defRPr/>
            </a:pPr>
            <a:r>
              <a:rPr lang="ru-RU" sz="1200" b="1" dirty="0"/>
              <a:t>Обеспечение общественного порядка и противодействие преступности в Елизаветовском сельском поселении </a:t>
            </a:r>
            <a:r>
              <a:rPr lang="ru-RU" altLang="ru-RU" sz="1200" dirty="0"/>
              <a:t>0,3%</a:t>
            </a:r>
            <a:endParaRPr lang="ru-RU" altLang="ru-RU" sz="1200" dirty="0">
              <a:latin typeface="Calibri" pitchFamily="34" charset="0"/>
            </a:endParaRPr>
          </a:p>
          <a:p>
            <a:pPr algn="ctr">
              <a:defRPr/>
            </a:pP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23560" name="Скругленный прямоугольник 22"/>
          <p:cNvSpPr>
            <a:spLocks noChangeArrowheads="1"/>
          </p:cNvSpPr>
          <p:nvPr/>
        </p:nvSpPr>
        <p:spPr bwMode="auto">
          <a:xfrm>
            <a:off x="5000625" y="1700214"/>
            <a:ext cx="3576638" cy="71437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200" b="1" dirty="0"/>
              <a:t>Развитие культуры Елизаветовского сельского поселения 21,9</a:t>
            </a:r>
            <a:r>
              <a:rPr lang="ru-RU" altLang="ru-RU" sz="1200" b="1" dirty="0"/>
              <a:t>%</a:t>
            </a:r>
          </a:p>
        </p:txBody>
      </p:sp>
      <p:sp>
        <p:nvSpPr>
          <p:cNvPr id="23561" name="Скругленный прямоугольник 22"/>
          <p:cNvSpPr>
            <a:spLocks noChangeArrowheads="1"/>
          </p:cNvSpPr>
          <p:nvPr/>
        </p:nvSpPr>
        <p:spPr bwMode="auto">
          <a:xfrm>
            <a:off x="5003800" y="2414588"/>
            <a:ext cx="3500438" cy="8715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200" b="1" dirty="0"/>
              <a:t>Развитие транспортной системы и дорожного хозяйства Елизаветовского сельского поселения  12,2</a:t>
            </a:r>
            <a:r>
              <a:rPr lang="ru-RU" altLang="ru-RU" sz="1200" b="1" dirty="0"/>
              <a:t> %</a:t>
            </a:r>
          </a:p>
        </p:txBody>
      </p:sp>
      <p:sp>
        <p:nvSpPr>
          <p:cNvPr id="23562" name="Скругленный прямоугольник 22"/>
          <p:cNvSpPr>
            <a:spLocks noChangeArrowheads="1"/>
          </p:cNvSpPr>
          <p:nvPr/>
        </p:nvSpPr>
        <p:spPr bwMode="auto">
          <a:xfrm>
            <a:off x="5003800" y="3357563"/>
            <a:ext cx="3500438" cy="7858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200" b="1" dirty="0"/>
              <a:t>Развитие муниципальной службы в Елизаветовском сельском поселении </a:t>
            </a:r>
            <a:r>
              <a:rPr lang="ru-RU" altLang="ru-RU" sz="1200" b="1" dirty="0"/>
              <a:t>0,2%</a:t>
            </a:r>
          </a:p>
        </p:txBody>
      </p:sp>
      <p:sp>
        <p:nvSpPr>
          <p:cNvPr id="23563" name="Скругленный прямоугольник 22"/>
          <p:cNvSpPr>
            <a:spLocks noChangeArrowheads="1"/>
          </p:cNvSpPr>
          <p:nvPr/>
        </p:nvSpPr>
        <p:spPr bwMode="auto">
          <a:xfrm>
            <a:off x="5003800" y="4143375"/>
            <a:ext cx="3455988" cy="8572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200" b="1" dirty="0"/>
              <a:t>Управление муниципальными финансами Елизаветовского сельского поселения  48,0</a:t>
            </a:r>
            <a:r>
              <a:rPr lang="ru-RU" altLang="ru-RU" sz="1200" b="1" dirty="0"/>
              <a:t>%</a:t>
            </a:r>
          </a:p>
        </p:txBody>
      </p:sp>
      <p:sp>
        <p:nvSpPr>
          <p:cNvPr id="10" name="Скругленный прямоугольник 22"/>
          <p:cNvSpPr/>
          <p:nvPr/>
        </p:nvSpPr>
        <p:spPr>
          <a:xfrm>
            <a:off x="5003800" y="5143500"/>
            <a:ext cx="3500438" cy="64293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сетей наружного освещения Елизаветовского сельского поселения 9,6%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9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5003800" y="5857875"/>
            <a:ext cx="3497263" cy="579438"/>
          </a:xfrm>
          <a:prstGeom prst="flowChartAlternateProcess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Озеленение территории Елизаветовского сельского поселения 0,3%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750" y="5857875"/>
            <a:ext cx="4176713" cy="579438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 бизнеса в Елизаветовском сельском поселении 0,1%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9688" cy="1125538"/>
          </a:xfrm>
        </p:spPr>
        <p:txBody>
          <a:bodyPr/>
          <a:lstStyle/>
          <a:p>
            <a:pPr algn="ctr" eaLnBrk="1" hangingPunct="1"/>
            <a:r>
              <a:rPr lang="ru-RU" altLang="ru-RU" sz="2800" i="1" u="sng" smtClean="0">
                <a:solidFill>
                  <a:srgbClr val="FF0000"/>
                </a:solidFill>
                <a:latin typeface="Arial Black" pitchFamily="34" charset="0"/>
                <a:cs typeface="Trebuchet MS" pitchFamily="34" charset="0"/>
              </a:rPr>
              <a:t>Расходы бюджета Елизаветовского сельского поселения на 2021 год</a:t>
            </a:r>
          </a:p>
        </p:txBody>
      </p:sp>
      <p:graphicFrame>
        <p:nvGraphicFramePr>
          <p:cNvPr id="20483" name="Диаграмма 8"/>
          <p:cNvGraphicFramePr>
            <a:graphicFrameLocks/>
          </p:cNvGraphicFramePr>
          <p:nvPr/>
        </p:nvGraphicFramePr>
        <p:xfrm>
          <a:off x="357188" y="1785938"/>
          <a:ext cx="8643937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r:id="rId4" imgW="9144793" imgH="7443861" progId="Excel.Chart.8">
                  <p:embed/>
                </p:oleObj>
              </mc:Choice>
              <mc:Fallback>
                <p:oleObj r:id="rId4" imgW="9144793" imgH="7443861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785938"/>
                        <a:ext cx="8643937" cy="487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Диаграмма 4"/>
          <p:cNvGraphicFramePr>
            <a:graphicFrameLocks/>
          </p:cNvGraphicFramePr>
          <p:nvPr/>
        </p:nvGraphicFramePr>
        <p:xfrm>
          <a:off x="488950" y="930275"/>
          <a:ext cx="8429625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r:id="rId7" imgW="8431499" imgH="5858764" progId="Excel.Chart.8">
                  <p:embed/>
                </p:oleObj>
              </mc:Choice>
              <mc:Fallback>
                <p:oleObj r:id="rId7" imgW="8431499" imgH="5858764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930275"/>
                        <a:ext cx="8429625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19542" y="404664"/>
            <a:ext cx="7138987" cy="2079104"/>
          </a:xfrm>
          <a:prstGeom prst="rect">
            <a:avLst/>
          </a:prstGeom>
          <a:noFill/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"О бюджетном процессе в Елизаветовском  сельском поселении"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928934"/>
            <a:ext cx="7920880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856663" cy="1143000"/>
          </a:xfrm>
        </p:spPr>
        <p:txBody>
          <a:bodyPr/>
          <a:lstStyle/>
          <a:p>
            <a:pPr marL="319088" indent="-319088" algn="ctr" eaLnBrk="1" hangingPunct="1">
              <a:buClr>
                <a:srgbClr val="417DB9"/>
              </a:buClr>
            </a:pPr>
            <a:r>
              <a:rPr lang="ru-RU" i="1" smtClean="0">
                <a:solidFill>
                  <a:srgbClr val="002060"/>
                </a:solidFill>
                <a:cs typeface="Trebuchet MS" pitchFamily="34" charset="0"/>
              </a:rPr>
              <a:t>Уважаемые жители Елизаветовского сельского поселения</a:t>
            </a:r>
            <a:r>
              <a:rPr lang="ru-RU" i="1" smtClean="0">
                <a:solidFill>
                  <a:schemeClr val="accent2"/>
                </a:solidFill>
                <a:cs typeface="Trebuchet MS" pitchFamily="34" charset="0"/>
              </a:rPr>
              <a:t>!</a:t>
            </a:r>
            <a:endParaRPr lang="ru-RU" smtClean="0">
              <a:solidFill>
                <a:schemeClr val="accent2"/>
              </a:solidFill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989138"/>
            <a:ext cx="8856662" cy="4392612"/>
          </a:xfrm>
        </p:spPr>
        <p:txBody>
          <a:bodyPr rtlCol="0">
            <a:normAutofit fontScale="25000" lnSpcReduction="20000"/>
          </a:bodyPr>
          <a:lstStyle/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Азовского района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с основными характеристиками бюджета поселения и результатами его исполнения.</a:t>
            </a: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7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Глава Администрации </a:t>
            </a: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сельского поселения                                     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В.С. Луговой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363" y="98425"/>
            <a:ext cx="3816350" cy="6426200"/>
          </a:xfrm>
        </p:spPr>
        <p:txBody>
          <a:bodyPr rtlCol="0">
            <a:noAutofit/>
          </a:bodyPr>
          <a:lstStyle/>
          <a:p>
            <a:pPr marL="274320" indent="-1828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18288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 marL="274320" indent="-18288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18288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74320" indent="-18288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74320" indent="-18288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712788" y="3789363"/>
            <a:ext cx="3830637" cy="9842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buFont typeface="Wingdings 2" charset="2"/>
              <a:buChar char=""/>
              <a:defRPr/>
            </a:pP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43195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User\Рабочий стол\2020\img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650" y="2532063"/>
            <a:ext cx="3471863" cy="2606675"/>
          </a:xfrm>
          <a:noFill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88913"/>
            <a:ext cx="4319588" cy="6480175"/>
          </a:xfrm>
        </p:spPr>
        <p:txBody>
          <a:bodyPr rtlCol="0">
            <a:noAutofit/>
          </a:bodyPr>
          <a:lstStyle/>
          <a:p>
            <a:pPr marL="274320" indent="-1828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b="1" i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сельского </a:t>
            </a:r>
            <a:r>
              <a:rPr 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Азовского района </a:t>
            </a:r>
            <a:r>
              <a:rPr 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в бюджет поселения денежные средства.</a:t>
            </a:r>
          </a:p>
          <a:p>
            <a:pPr marL="274320" indent="-1828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b="1" i="1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  <a:r>
              <a:rPr lang="ru-RU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сельского </a:t>
            </a:r>
            <a:r>
              <a:rPr 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Азовского  района </a:t>
            </a:r>
            <a:r>
              <a:rPr 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поселения денежные средства.</a:t>
            </a:r>
          </a:p>
          <a:p>
            <a:pPr marL="274320" indent="-1828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x-none" b="1" i="1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b="1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1828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x-none" b="1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pic>
        <p:nvPicPr>
          <p:cNvPr id="7171" name="Picture 3" descr="C:\Documents and Settings\User\Рабочий стол\2020\slaid_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76250"/>
            <a:ext cx="7993063" cy="6048375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611188" y="2928938"/>
            <a:ext cx="7975600" cy="1143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житель Елизаветовского  сельского поселения </a:t>
            </a:r>
          </a:p>
          <a:p>
            <a:pPr algn="ctr"/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может принять участие в обсуждении проекта бюджета</a:t>
            </a:r>
          </a:p>
          <a:p>
            <a:pPr algn="ctr"/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поселения и отчёта о его исполнении</a:t>
            </a:r>
          </a:p>
        </p:txBody>
      </p:sp>
      <p:pic>
        <p:nvPicPr>
          <p:cNvPr id="8195" name="Picture 5" descr="C:\Documents and Settings\User\Рабочий стол\2020\5ad0aa059c3219.57379129_51d0fd235a5d0468a033097a0ddce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071938"/>
            <a:ext cx="392906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C:\Documents and Settings\User\Рабочий стол\2020\byudhz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14313"/>
            <a:ext cx="2946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620713"/>
            <a:ext cx="8856662" cy="5761037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buClr>
                <a:srgbClr val="7E9632"/>
              </a:buClr>
              <a:buFont typeface="Wingdings 2" charset="2"/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 решения Собрания депутатов Елизаветовского сельского поселения                                        «О бюджете Елизаветовского сельского поселения Азовского района на 2021 год и плановый период 2022 и 2023 годов» сформирован  на основе стратегических целей и задач, определенных Бюджетной и налоговой политикой Елизаветовского сельского поселения на 2021 год и плановый период 2022 и 2023 годов , соответствующей требованиям Бюджетного кодекса Российской Федерации и Положения о бюджетном процессе Елизаветовского сельского поселения , утвержденного решением Собрания депутатов  Елизаветовского сельского поселения от 30.03.2020  № 132.</a:t>
            </a:r>
          </a:p>
          <a:p>
            <a:pPr algn="just" eaLnBrk="1" fontAlgn="auto" hangingPunct="1">
              <a:buClr>
                <a:srgbClr val="7E9632"/>
              </a:buClr>
              <a:buFont typeface="Wingdings 2" charset="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Бюджетная и налоговая политика нацелена на создание условий для обеспечения устойчивого социально-экономического развития поселения  и повышения уровня качества жизни населения сельского поселения.</a:t>
            </a:r>
          </a:p>
          <a:p>
            <a:pPr algn="just" eaLnBrk="1" fontAlgn="auto" hangingPunct="1">
              <a:buClr>
                <a:srgbClr val="7E9632"/>
              </a:buClr>
              <a:buFont typeface="Wingdings 2" charset="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Для достижения поставленных целей необходимо обеспечить долгосрочную сбалансированность и устойчивость бюджета поселения, повысить результативность расходов и эффективность управления финансовыми ресурсами. Решение указанных задач планируется осуществлять  в рамках реализации Программы социально-экономического развития Елизаветовского сельского поселения Азовского района.</a:t>
            </a:r>
          </a:p>
          <a:p>
            <a:pPr algn="just" eaLnBrk="1" fontAlgn="auto" hangingPunct="1">
              <a:buClr>
                <a:srgbClr val="7E9632"/>
              </a:buClr>
              <a:buFont typeface="Wingdings 2" charset="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Отличительной особенностью проекта решения о бюджете на 2021 год и на плановый период 2022 и 2023 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муниципальной программы,  а также с учетом оптимизации расходов и проведения более взвешенной политики расходования бюджетных средств и достижения максимальных результатов.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74" y="160337"/>
            <a:ext cx="8215314" cy="990599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8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714375" y="1143000"/>
            <a:ext cx="832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cs typeface="Arial" charset="0"/>
              </a:rPr>
              <a:t>ПРИНЦИП разграничения</a:t>
            </a:r>
            <a:r>
              <a:rPr lang="ru-RU" altLang="ru-RU">
                <a:cs typeface="Arial" charset="0"/>
              </a:rPr>
              <a:t> доходов, расходов и источников финансирования дефицита бюджета</a:t>
            </a:r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charset="0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830263" y="4286250"/>
            <a:ext cx="80994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>
                <a:cs typeface="Arial" charset="0"/>
              </a:rPr>
              <a:t>Разграничение </a:t>
            </a:r>
            <a:r>
              <a:rPr lang="ru-RU" altLang="ru-RU" sz="1600" b="1" u="sng">
                <a:cs typeface="Arial" charset="0"/>
              </a:rPr>
              <a:t>доходов </a:t>
            </a:r>
            <a:r>
              <a:rPr lang="ru-RU" altLang="ru-RU" sz="1600">
                <a:cs typeface="Arial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cs typeface="Arial" charset="0"/>
              </a:rPr>
              <a:t>Разграничение </a:t>
            </a:r>
            <a:r>
              <a:rPr lang="ru-RU" altLang="ru-RU" sz="1600" b="1" u="sng">
                <a:cs typeface="Arial" charset="0"/>
              </a:rPr>
              <a:t>расходов</a:t>
            </a:r>
            <a:r>
              <a:rPr lang="ru-RU" altLang="ru-RU" sz="1600">
                <a:cs typeface="Arial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sp>
        <p:nvSpPr>
          <p:cNvPr id="10246" name="AutoShape 7" descr="https://arhivurokov.ru/kopilka/uploads/user_file_54ec95a344ab2/img_user_file_54ec95a344ab2_3.jpg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7" name="Picture 10" descr="C:\Documents and Settings\User\Рабочий стол\2020\usn-dohody-minus-rashody-2-e1502742531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928813"/>
            <a:ext cx="29289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i="1" kern="0" dirty="0" smtClean="0">
                <a:solidFill>
                  <a:srgbClr val="E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r>
              <a:rPr lang="ru-RU" altLang="ru-RU" sz="1800" kern="0" dirty="0" smtClean="0">
                <a:solidFill>
                  <a:srgbClr val="E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11267" name="Rectangle 19"/>
          <p:cNvSpPr>
            <a:spLocks noChangeArrowheads="1"/>
          </p:cNvSpPr>
          <p:nvPr/>
        </p:nvSpPr>
        <p:spPr bwMode="auto">
          <a:xfrm>
            <a:off x="871538" y="3511550"/>
            <a:ext cx="2305050" cy="2808288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>
                <a:cs typeface="Arial" charset="0"/>
              </a:rPr>
              <a:t>Поступления от уплаты </a:t>
            </a:r>
          </a:p>
          <a:p>
            <a:r>
              <a:rPr lang="ru-RU" altLang="ru-RU" sz="1400">
                <a:cs typeface="Arial" charset="0"/>
              </a:rPr>
              <a:t>налогов, установленных </a:t>
            </a:r>
          </a:p>
          <a:p>
            <a:r>
              <a:rPr lang="ru-RU" altLang="ru-RU" sz="1400">
                <a:cs typeface="Arial" charset="0"/>
              </a:rPr>
              <a:t>Налоговым Кодексом РФ:</a:t>
            </a:r>
          </a:p>
          <a:p>
            <a:r>
              <a:rPr lang="ru-RU" altLang="ru-RU" sz="1400">
                <a:cs typeface="Arial" charset="0"/>
              </a:rPr>
              <a:t>-налог на доходы </a:t>
            </a:r>
          </a:p>
          <a:p>
            <a:r>
              <a:rPr lang="ru-RU" altLang="ru-RU" sz="1400">
                <a:cs typeface="Arial" charset="0"/>
              </a:rPr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>
                <a:cs typeface="Arial" charset="0"/>
              </a:rPr>
              <a:t>акцизы;</a:t>
            </a:r>
          </a:p>
          <a:p>
            <a:r>
              <a:rPr lang="ru-RU" altLang="ru-RU" sz="1400">
                <a:cs typeface="Arial" charset="0"/>
              </a:rPr>
              <a:t>-налоги на совокупный </a:t>
            </a:r>
          </a:p>
          <a:p>
            <a:r>
              <a:rPr lang="ru-RU" altLang="ru-RU" sz="1400">
                <a:cs typeface="Arial" charset="0"/>
              </a:rPr>
              <a:t> доход;</a:t>
            </a:r>
          </a:p>
          <a:p>
            <a:r>
              <a:rPr lang="ru-RU" altLang="ru-RU" sz="1400">
                <a:cs typeface="Arial" charset="0"/>
              </a:rPr>
              <a:t>-налоги на имущество;</a:t>
            </a:r>
          </a:p>
          <a:p>
            <a:pPr>
              <a:buFontTx/>
              <a:buChar char="-"/>
            </a:pPr>
            <a:r>
              <a:rPr lang="ru-RU" altLang="ru-RU" sz="1400">
                <a:cs typeface="Arial" charset="0"/>
              </a:rPr>
              <a:t>госпошлина</a:t>
            </a:r>
          </a:p>
        </p:txBody>
      </p:sp>
      <p:sp>
        <p:nvSpPr>
          <p:cNvPr id="11268" name="Rectangle 20"/>
          <p:cNvSpPr>
            <a:spLocks noChangeArrowheads="1"/>
          </p:cNvSpPr>
          <p:nvPr/>
        </p:nvSpPr>
        <p:spPr bwMode="auto">
          <a:xfrm>
            <a:off x="3549650" y="3505200"/>
            <a:ext cx="2663825" cy="2808288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>
                <a:cs typeface="Arial" charset="0"/>
              </a:rPr>
              <a:t>Платежи, установленные</a:t>
            </a:r>
          </a:p>
          <a:p>
            <a:r>
              <a:rPr lang="ru-RU" altLang="ru-RU" sz="1400">
                <a:cs typeface="Arial" charset="0"/>
              </a:rPr>
              <a:t> законодательством </a:t>
            </a:r>
          </a:p>
          <a:p>
            <a:r>
              <a:rPr lang="ru-RU" altLang="ru-RU" sz="1400">
                <a:cs typeface="Arial" charset="0"/>
              </a:rPr>
              <a:t>Российской Федерации:</a:t>
            </a:r>
          </a:p>
          <a:p>
            <a:r>
              <a:rPr lang="ru-RU" altLang="ru-RU" sz="1400">
                <a:cs typeface="Arial" charset="0"/>
              </a:rPr>
              <a:t>-арендная плата за землю;</a:t>
            </a:r>
          </a:p>
          <a:p>
            <a:r>
              <a:rPr lang="ru-RU" altLang="ru-RU" sz="1400">
                <a:cs typeface="Arial" charset="0"/>
              </a:rPr>
              <a:t>-доходы от использования</a:t>
            </a:r>
          </a:p>
          <a:p>
            <a:r>
              <a:rPr lang="ru-RU" altLang="ru-RU" sz="1400">
                <a:cs typeface="Arial" charset="0"/>
              </a:rPr>
              <a:t>муниципального имущества;</a:t>
            </a:r>
          </a:p>
          <a:p>
            <a:r>
              <a:rPr lang="ru-RU" altLang="ru-RU" sz="1400">
                <a:cs typeface="Arial" charset="0"/>
              </a:rPr>
              <a:t>-доходы от реализации</a:t>
            </a:r>
          </a:p>
          <a:p>
            <a:r>
              <a:rPr lang="ru-RU" altLang="ru-RU" sz="1400">
                <a:cs typeface="Arial" charset="0"/>
              </a:rPr>
              <a:t>муниципального имущества;</a:t>
            </a:r>
          </a:p>
          <a:p>
            <a:r>
              <a:rPr lang="ru-RU" altLang="ru-RU" sz="1400">
                <a:cs typeface="Arial" charset="0"/>
              </a:rPr>
              <a:t>-доходы от продажи</a:t>
            </a:r>
          </a:p>
          <a:p>
            <a:r>
              <a:rPr lang="ru-RU" altLang="ru-RU" sz="1400">
                <a:cs typeface="Arial" charset="0"/>
              </a:rPr>
              <a:t>земельных участков;</a:t>
            </a:r>
          </a:p>
          <a:p>
            <a:r>
              <a:rPr lang="ru-RU" altLang="ru-RU" sz="1400">
                <a:cs typeface="Arial" charset="0"/>
              </a:rPr>
              <a:t>-штрафы за нарушение </a:t>
            </a:r>
          </a:p>
          <a:p>
            <a:r>
              <a:rPr lang="ru-RU" altLang="ru-RU" sz="1400">
                <a:cs typeface="Arial" charset="0"/>
              </a:rPr>
              <a:t>законодательства;</a:t>
            </a:r>
          </a:p>
          <a:p>
            <a:r>
              <a:rPr lang="ru-RU" altLang="ru-RU" sz="1400">
                <a:cs typeface="Arial" charset="0"/>
              </a:rPr>
              <a:t>-прочие </a:t>
            </a:r>
          </a:p>
        </p:txBody>
      </p:sp>
      <p:sp>
        <p:nvSpPr>
          <p:cNvPr id="11269" name="Rectangle 21"/>
          <p:cNvSpPr>
            <a:spLocks noChangeArrowheads="1"/>
          </p:cNvSpPr>
          <p:nvPr/>
        </p:nvSpPr>
        <p:spPr bwMode="auto">
          <a:xfrm>
            <a:off x="6346825" y="3511550"/>
            <a:ext cx="2305050" cy="2808288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cs typeface="Arial" charset="0"/>
              </a:rPr>
              <a:t>Поступления от других</a:t>
            </a:r>
          </a:p>
          <a:p>
            <a:pPr algn="ctr"/>
            <a:r>
              <a:rPr lang="ru-RU" altLang="ru-RU" sz="1400">
                <a:cs typeface="Arial" charset="0"/>
              </a:rPr>
              <a:t> бюджетов (межбюджетные </a:t>
            </a:r>
          </a:p>
          <a:p>
            <a:pPr algn="ctr"/>
            <a:r>
              <a:rPr lang="ru-RU" altLang="ru-RU" sz="1400">
                <a:cs typeface="Arial" charset="0"/>
              </a:rPr>
              <a:t>трансферты),организаций, </a:t>
            </a:r>
          </a:p>
          <a:p>
            <a:pPr algn="ctr"/>
            <a:r>
              <a:rPr lang="ru-RU" altLang="ru-RU" sz="1400">
                <a:cs typeface="Arial" charset="0"/>
              </a:rPr>
              <a:t>граждан (кроме налоговых</a:t>
            </a:r>
          </a:p>
          <a:p>
            <a:pPr algn="ctr"/>
            <a:r>
              <a:rPr lang="ru-RU" altLang="ru-RU" sz="1400">
                <a:cs typeface="Arial" charset="0"/>
              </a:rPr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07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8500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grpSp>
        <p:nvGrpSpPr>
          <p:cNvPr id="3" name="Organization Chart 10"/>
          <p:cNvGrpSpPr>
            <a:grpSpLocks/>
          </p:cNvGrpSpPr>
          <p:nvPr/>
        </p:nvGrpSpPr>
        <p:grpSpPr bwMode="auto">
          <a:xfrm>
            <a:off x="871265" y="1613545"/>
            <a:ext cx="7772400" cy="1400175"/>
            <a:chOff x="410" y="919"/>
            <a:chExt cx="4236" cy="882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2400" dirty="0"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 dirty="0"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 dirty="0">
                  <a:cs typeface="Arial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 dirty="0">
                  <a:cs typeface="Arial" charset="0"/>
                </a:rPr>
                <a:t>Безвозмездные </a:t>
              </a:r>
            </a:p>
            <a:p>
              <a:pPr algn="ctr" eaLnBrk="0" hangingPunct="0">
                <a:defRPr/>
              </a:pPr>
              <a:r>
                <a:rPr lang="ru-RU" altLang="ru-RU" sz="1700" dirty="0">
                  <a:cs typeface="Arial" charset="0"/>
                </a:rPr>
                <a:t>поступления</a:t>
              </a: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5532</TotalTime>
  <Words>1287</Words>
  <Application>Microsoft Office PowerPoint</Application>
  <PresentationFormat>Экран (4:3)</PresentationFormat>
  <Paragraphs>169</Paragraphs>
  <Slides>19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Winter</vt:lpstr>
      <vt:lpstr>Диаграмма Microsoft Excel</vt:lpstr>
      <vt:lpstr>Презентация PowerPoint</vt:lpstr>
      <vt:lpstr>Уважаемые жители Елизаветовского сельского поселения!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собственных доходов бюджета Елизаветовского сельского поселения в 2021 году           </vt:lpstr>
      <vt:lpstr>Объём поступлений доходов бюджета Елизаветовского сельского поселения Азовского района  на 2021 - 2023 годы</vt:lpstr>
      <vt:lpstr>Презентация PowerPoint</vt:lpstr>
      <vt:lpstr>Презентация PowerPoint</vt:lpstr>
      <vt:lpstr>Доля муниципальных программ в общем объеме расходов, запланированных на реализацию муниципальных программ Елизаветовского сельского поселения в 2021г.</vt:lpstr>
      <vt:lpstr>Расходы бюджета Елизаветовского сельского поселения на 2021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372</cp:revision>
  <cp:lastPrinted>2014-05-13T11:35:02Z</cp:lastPrinted>
  <dcterms:created xsi:type="dcterms:W3CDTF">2014-05-12T16:47:43Z</dcterms:created>
  <dcterms:modified xsi:type="dcterms:W3CDTF">2021-01-15T15:09:34Z</dcterms:modified>
</cp:coreProperties>
</file>